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3"/>
  </p:notesMasterIdLst>
  <p:sldIdLst>
    <p:sldId id="256" r:id="rId2"/>
    <p:sldId id="257" r:id="rId3"/>
    <p:sldId id="298" r:id="rId4"/>
    <p:sldId id="299" r:id="rId5"/>
    <p:sldId id="263" r:id="rId6"/>
    <p:sldId id="264" r:id="rId7"/>
    <p:sldId id="281" r:id="rId8"/>
    <p:sldId id="280" r:id="rId9"/>
    <p:sldId id="282" r:id="rId10"/>
    <p:sldId id="283" r:id="rId11"/>
    <p:sldId id="284" r:id="rId12"/>
    <p:sldId id="285" r:id="rId13"/>
    <p:sldId id="286" r:id="rId14"/>
    <p:sldId id="287" r:id="rId15"/>
    <p:sldId id="288" r:id="rId16"/>
    <p:sldId id="289" r:id="rId17"/>
    <p:sldId id="294" r:id="rId18"/>
    <p:sldId id="295" r:id="rId19"/>
    <p:sldId id="296" r:id="rId20"/>
    <p:sldId id="29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F5B78-A7A9-46A5-AF1D-996BD3780663}" type="datetimeFigureOut">
              <a:rPr lang="en-IN" smtClean="0"/>
              <a:t>05-08-2024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6380E-D40D-4FC4-85FB-D9526BE0F3FC}" type="slidenum">
              <a:rPr lang="en-IN" smtClean="0"/>
              <a:t>‹#›</a:t>
            </a:fld>
            <a:endParaRPr lang="en-IN"/>
          </a:p>
        </p:txBody>
      </p:sp>
    </p:spTree>
    <p:extLst>
      <p:ext uri="{BB962C8B-B14F-4D97-AF65-F5344CB8AC3E}">
        <p14:creationId xmlns:p14="http://schemas.microsoft.com/office/powerpoint/2010/main" val="191114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7</a:t>
            </a:fld>
            <a:endParaRPr lang="en-IN"/>
          </a:p>
        </p:txBody>
      </p:sp>
    </p:spTree>
    <p:extLst>
      <p:ext uri="{BB962C8B-B14F-4D97-AF65-F5344CB8AC3E}">
        <p14:creationId xmlns:p14="http://schemas.microsoft.com/office/powerpoint/2010/main" val="1903567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16</a:t>
            </a:fld>
            <a:endParaRPr lang="en-IN"/>
          </a:p>
        </p:txBody>
      </p:sp>
    </p:spTree>
    <p:extLst>
      <p:ext uri="{BB962C8B-B14F-4D97-AF65-F5344CB8AC3E}">
        <p14:creationId xmlns:p14="http://schemas.microsoft.com/office/powerpoint/2010/main" val="228934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17</a:t>
            </a:fld>
            <a:endParaRPr lang="en-IN"/>
          </a:p>
        </p:txBody>
      </p:sp>
    </p:spTree>
    <p:extLst>
      <p:ext uri="{BB962C8B-B14F-4D97-AF65-F5344CB8AC3E}">
        <p14:creationId xmlns:p14="http://schemas.microsoft.com/office/powerpoint/2010/main" val="1515934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18</a:t>
            </a:fld>
            <a:endParaRPr lang="en-IN"/>
          </a:p>
        </p:txBody>
      </p:sp>
    </p:spTree>
    <p:extLst>
      <p:ext uri="{BB962C8B-B14F-4D97-AF65-F5344CB8AC3E}">
        <p14:creationId xmlns:p14="http://schemas.microsoft.com/office/powerpoint/2010/main" val="3698775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19</a:t>
            </a:fld>
            <a:endParaRPr lang="en-IN"/>
          </a:p>
        </p:txBody>
      </p:sp>
    </p:spTree>
    <p:extLst>
      <p:ext uri="{BB962C8B-B14F-4D97-AF65-F5344CB8AC3E}">
        <p14:creationId xmlns:p14="http://schemas.microsoft.com/office/powerpoint/2010/main" val="3991813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20</a:t>
            </a:fld>
            <a:endParaRPr lang="en-IN"/>
          </a:p>
        </p:txBody>
      </p:sp>
    </p:spTree>
    <p:extLst>
      <p:ext uri="{BB962C8B-B14F-4D97-AF65-F5344CB8AC3E}">
        <p14:creationId xmlns:p14="http://schemas.microsoft.com/office/powerpoint/2010/main" val="1820203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8</a:t>
            </a:fld>
            <a:endParaRPr lang="en-IN"/>
          </a:p>
        </p:txBody>
      </p:sp>
    </p:spTree>
    <p:extLst>
      <p:ext uri="{BB962C8B-B14F-4D97-AF65-F5344CB8AC3E}">
        <p14:creationId xmlns:p14="http://schemas.microsoft.com/office/powerpoint/2010/main" val="393073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9</a:t>
            </a:fld>
            <a:endParaRPr lang="en-IN"/>
          </a:p>
        </p:txBody>
      </p:sp>
    </p:spTree>
    <p:extLst>
      <p:ext uri="{BB962C8B-B14F-4D97-AF65-F5344CB8AC3E}">
        <p14:creationId xmlns:p14="http://schemas.microsoft.com/office/powerpoint/2010/main" val="4221612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10</a:t>
            </a:fld>
            <a:endParaRPr lang="en-IN"/>
          </a:p>
        </p:txBody>
      </p:sp>
    </p:spTree>
    <p:extLst>
      <p:ext uri="{BB962C8B-B14F-4D97-AF65-F5344CB8AC3E}">
        <p14:creationId xmlns:p14="http://schemas.microsoft.com/office/powerpoint/2010/main" val="232026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11</a:t>
            </a:fld>
            <a:endParaRPr lang="en-IN"/>
          </a:p>
        </p:txBody>
      </p:sp>
    </p:spTree>
    <p:extLst>
      <p:ext uri="{BB962C8B-B14F-4D97-AF65-F5344CB8AC3E}">
        <p14:creationId xmlns:p14="http://schemas.microsoft.com/office/powerpoint/2010/main" val="1714170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12</a:t>
            </a:fld>
            <a:endParaRPr lang="en-IN"/>
          </a:p>
        </p:txBody>
      </p:sp>
    </p:spTree>
    <p:extLst>
      <p:ext uri="{BB962C8B-B14F-4D97-AF65-F5344CB8AC3E}">
        <p14:creationId xmlns:p14="http://schemas.microsoft.com/office/powerpoint/2010/main" val="118262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13</a:t>
            </a:fld>
            <a:endParaRPr lang="en-IN"/>
          </a:p>
        </p:txBody>
      </p:sp>
    </p:spTree>
    <p:extLst>
      <p:ext uri="{BB962C8B-B14F-4D97-AF65-F5344CB8AC3E}">
        <p14:creationId xmlns:p14="http://schemas.microsoft.com/office/powerpoint/2010/main" val="3795018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14</a:t>
            </a:fld>
            <a:endParaRPr lang="en-IN"/>
          </a:p>
        </p:txBody>
      </p:sp>
    </p:spTree>
    <p:extLst>
      <p:ext uri="{BB962C8B-B14F-4D97-AF65-F5344CB8AC3E}">
        <p14:creationId xmlns:p14="http://schemas.microsoft.com/office/powerpoint/2010/main" val="3841686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26380E-D40D-4FC4-85FB-D9526BE0F3FC}" type="slidenum">
              <a:rPr lang="en-IN" smtClean="0"/>
              <a:t>15</a:t>
            </a:fld>
            <a:endParaRPr lang="en-IN"/>
          </a:p>
        </p:txBody>
      </p:sp>
    </p:spTree>
    <p:extLst>
      <p:ext uri="{BB962C8B-B14F-4D97-AF65-F5344CB8AC3E}">
        <p14:creationId xmlns:p14="http://schemas.microsoft.com/office/powerpoint/2010/main" val="156196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56577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61559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81381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9382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80605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6416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467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31185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362782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092988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8/5/2024</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55241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8/5/2024</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121380434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265714"/>
            <a:ext cx="12192002" cy="3592285"/>
          </a:xfrm>
          <a:prstGeom prst="rect">
            <a:avLst/>
          </a:prstGeom>
          <a:gradFill>
            <a:gsLst>
              <a:gs pos="0">
                <a:srgbClr val="000000">
                  <a:alpha val="0"/>
                </a:srgbClr>
              </a:gs>
              <a:gs pos="84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E900C9-F8D2-0280-7654-75FF4E722980}"/>
              </a:ext>
            </a:extLst>
          </p:cNvPr>
          <p:cNvSpPr txBox="1"/>
          <p:nvPr/>
        </p:nvSpPr>
        <p:spPr>
          <a:xfrm>
            <a:off x="10319715" y="6162776"/>
            <a:ext cx="1592808" cy="369332"/>
          </a:xfrm>
          <a:prstGeom prst="rect">
            <a:avLst/>
          </a:prstGeom>
          <a:noFill/>
        </p:spPr>
        <p:txBody>
          <a:bodyPr wrap="none" rtlCol="0">
            <a:spAutoFit/>
          </a:bodyPr>
          <a:lstStyle/>
          <a:p>
            <a:r>
              <a:rPr lang="en-US" b="1" dirty="0">
                <a:latin typeface="ADLaM Display" panose="020F0502020204030204" pitchFamily="2" charset="0"/>
                <a:ea typeface="ADLaM Display" panose="020F0502020204030204" pitchFamily="2" charset="0"/>
                <a:cs typeface="ADLaM Display" panose="020F0502020204030204" pitchFamily="2" charset="0"/>
              </a:rPr>
              <a:t>Deepak Kumar</a:t>
            </a:r>
            <a:endParaRPr lang="en-IN" b="1" dirty="0">
              <a:latin typeface="ADLaM Display" panose="020F0502020204030204" pitchFamily="2" charset="0"/>
              <a:ea typeface="ADLaM Display" panose="020F0502020204030204" pitchFamily="2" charset="0"/>
              <a:cs typeface="ADLaM Display" panose="020F0502020204030204" pitchFamily="2" charset="0"/>
            </a:endParaRPr>
          </a:p>
        </p:txBody>
      </p:sp>
      <p:pic>
        <p:nvPicPr>
          <p:cNvPr id="3" name="Picture 2" descr="Pizza Sales Report: Data Analysis Using Python | by Nur Fathia A ...">
            <a:extLst>
              <a:ext uri="{FF2B5EF4-FFF2-40B4-BE49-F238E27FC236}">
                <a16:creationId xmlns:a16="http://schemas.microsoft.com/office/drawing/2014/main" id="{4FB040C1-392F-A0AB-E241-0A2260C91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1115"/>
            <a:ext cx="12191999" cy="61830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1F56AEE-254E-6464-6C13-2998478F6E5D}"/>
              </a:ext>
            </a:extLst>
          </p:cNvPr>
          <p:cNvSpPr/>
          <p:nvPr/>
        </p:nvSpPr>
        <p:spPr>
          <a:xfrm>
            <a:off x="2480132" y="90138"/>
            <a:ext cx="6968668" cy="584775"/>
          </a:xfrm>
          <a:prstGeom prst="rect">
            <a:avLst/>
          </a:prstGeom>
          <a:noFill/>
        </p:spPr>
        <p:txBody>
          <a:bodyPr wrap="square" lIns="91440" tIns="45720" rIns="91440" bIns="45720">
            <a:spAutoFit/>
          </a:bodyPr>
          <a:lstStyle/>
          <a:p>
            <a:pPr algn="l"/>
            <a:r>
              <a:rPr lang="en-IN" sz="3200" b="1" i="0" dirty="0">
                <a:solidFill>
                  <a:srgbClr val="1F2328"/>
                </a:solidFill>
                <a:effectLst/>
                <a:highlight>
                  <a:srgbClr val="FFFFFF"/>
                </a:highlight>
                <a:latin typeface="-apple-system"/>
              </a:rPr>
              <a:t>Pizza Sales Analysis Using SQL Server</a:t>
            </a:r>
          </a:p>
        </p:txBody>
      </p:sp>
    </p:spTree>
    <p:extLst>
      <p:ext uri="{BB962C8B-B14F-4D97-AF65-F5344CB8AC3E}">
        <p14:creationId xmlns:p14="http://schemas.microsoft.com/office/powerpoint/2010/main" val="3629059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625248" y="1857115"/>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53104" y="3986868"/>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5258481" y="3879676"/>
            <a:ext cx="6933519" cy="2769989"/>
          </a:xfrm>
          <a:prstGeom prst="rect">
            <a:avLst/>
          </a:prstGeom>
          <a:noFill/>
        </p:spPr>
        <p:txBody>
          <a:bodyPr wrap="square">
            <a:spAutoFit/>
          </a:bodyPr>
          <a:lstStyle/>
          <a:p>
            <a:r>
              <a:rPr lang="en-IN" sz="1400"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a:t>
            </a:r>
            <a:endParaRPr lang="en-IN" dirty="0"/>
          </a:p>
          <a:p>
            <a:r>
              <a:rPr lang="en-US" sz="1200" dirty="0"/>
              <a:t>This visual is a bar chart titled "Daily Trend for Total Orders" that displays the total number of orders received each day of the week.</a:t>
            </a:r>
          </a:p>
          <a:p>
            <a:r>
              <a:rPr lang="en-IN" sz="1200" b="1" dirty="0"/>
              <a:t>Trend Overview:</a:t>
            </a:r>
          </a:p>
          <a:p>
            <a:pPr marL="285750" indent="-285750">
              <a:buFont typeface="Arial" panose="020B0604020202020204" pitchFamily="34" charset="0"/>
              <a:buChar char="•"/>
            </a:pPr>
            <a:r>
              <a:rPr lang="en-US" sz="1200" b="1" dirty="0"/>
              <a:t>Friday has the highest number of orders at 3.5K.</a:t>
            </a:r>
          </a:p>
          <a:p>
            <a:pPr marL="285750" indent="-285750">
              <a:buFont typeface="Arial" panose="020B0604020202020204" pitchFamily="34" charset="0"/>
              <a:buChar char="•"/>
            </a:pPr>
            <a:r>
              <a:rPr lang="en-US" sz="1200" b="1" dirty="0"/>
              <a:t>Sunday has the lowest number of orders at 2.6K.</a:t>
            </a:r>
          </a:p>
          <a:p>
            <a:r>
              <a:rPr lang="en-IN" sz="1400" b="1" dirty="0">
                <a:latin typeface="Leelawadee" panose="020B0502040204020203" pitchFamily="34" charset="-34"/>
                <a:cs typeface="Leelawadee" panose="020B0502040204020203" pitchFamily="34" charset="-34"/>
              </a:rPr>
              <a:t>Weekday Patterns</a:t>
            </a:r>
            <a:r>
              <a:rPr lang="en-IN" sz="1400" dirty="0">
                <a:latin typeface="Leelawadee" panose="020B0502040204020203" pitchFamily="34" charset="-34"/>
                <a:cs typeface="Leelawadee" panose="020B0502040204020203" pitchFamily="34" charset="-34"/>
              </a:rPr>
              <a:t>:</a:t>
            </a:r>
          </a:p>
          <a:p>
            <a:pPr marL="171450" indent="-171450">
              <a:buFont typeface="Arial" panose="020B0604020202020204" pitchFamily="34" charset="0"/>
              <a:buChar char="•"/>
            </a:pPr>
            <a:r>
              <a:rPr lang="en-US" sz="1200" b="1" dirty="0"/>
              <a:t>The middle of the week (Tuesday and Wednesday) maintains a steady order count at 3.0K.</a:t>
            </a:r>
          </a:p>
          <a:p>
            <a:pPr marL="171450" indent="-171450">
              <a:buFont typeface="Arial" panose="020B0604020202020204" pitchFamily="34" charset="0"/>
              <a:buChar char="•"/>
            </a:pPr>
            <a:r>
              <a:rPr lang="en-US" sz="1200" b="1" dirty="0"/>
              <a:t>There is a noticeable rise in orders starting Thursday, peaking on Friday</a:t>
            </a:r>
          </a:p>
          <a:p>
            <a:r>
              <a:rPr lang="en-IN" sz="1600" b="1" dirty="0">
                <a:latin typeface="Leelawadee" panose="020B0502040204020203" pitchFamily="34" charset="-34"/>
                <a:cs typeface="Leelawadee" panose="020B0502040204020203" pitchFamily="34" charset="-34"/>
              </a:rPr>
              <a:t>Weekend Patterns</a:t>
            </a:r>
          </a:p>
          <a:p>
            <a:r>
              <a:rPr lang="en-US" sz="1200" b="1" dirty="0"/>
              <a:t>Orders decrease slightly on Saturday compared to Friday but are still higher than the beginning of the week</a:t>
            </a:r>
            <a:endParaRPr lang="en-IN" sz="1200" b="1" dirty="0"/>
          </a:p>
          <a:p>
            <a:endParaRPr lang="en-IN" b="1" dirty="0"/>
          </a:p>
        </p:txBody>
      </p:sp>
      <p:sp>
        <p:nvSpPr>
          <p:cNvPr id="3" name="TextBox 2">
            <a:extLst>
              <a:ext uri="{FF2B5EF4-FFF2-40B4-BE49-F238E27FC236}">
                <a16:creationId xmlns:a16="http://schemas.microsoft.com/office/drawing/2014/main" id="{6A0BE324-B2D9-AD7B-BF1A-760564965D77}"/>
              </a:ext>
            </a:extLst>
          </p:cNvPr>
          <p:cNvSpPr txBox="1"/>
          <p:nvPr/>
        </p:nvSpPr>
        <p:spPr>
          <a:xfrm>
            <a:off x="2563586" y="622638"/>
            <a:ext cx="7592786"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6</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Daily Trend for Total Orders </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8507EAAC-D62C-AB2C-6DDC-2935A81CC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637A13-0E2F-728A-E58A-FA9E9DB84FF5}"/>
              </a:ext>
            </a:extLst>
          </p:cNvPr>
          <p:cNvSpPr txBox="1"/>
          <p:nvPr/>
        </p:nvSpPr>
        <p:spPr>
          <a:xfrm flipH="1">
            <a:off x="5258481" y="1857115"/>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Picture 4">
            <a:extLst>
              <a:ext uri="{FF2B5EF4-FFF2-40B4-BE49-F238E27FC236}">
                <a16:creationId xmlns:a16="http://schemas.microsoft.com/office/drawing/2014/main" id="{44E88DD3-F48A-2DA9-9FE7-77E3C138E862}"/>
              </a:ext>
            </a:extLst>
          </p:cNvPr>
          <p:cNvPicPr>
            <a:picLocks noChangeAspect="1"/>
          </p:cNvPicPr>
          <p:nvPr/>
        </p:nvPicPr>
        <p:blipFill>
          <a:blip r:embed="rId4"/>
          <a:stretch>
            <a:fillRect/>
          </a:stretch>
        </p:blipFill>
        <p:spPr>
          <a:xfrm>
            <a:off x="734784" y="2333905"/>
            <a:ext cx="3989615" cy="1520439"/>
          </a:xfrm>
          <a:prstGeom prst="rect">
            <a:avLst/>
          </a:prstGeom>
        </p:spPr>
      </p:pic>
      <p:pic>
        <p:nvPicPr>
          <p:cNvPr id="8" name="Picture 7">
            <a:extLst>
              <a:ext uri="{FF2B5EF4-FFF2-40B4-BE49-F238E27FC236}">
                <a16:creationId xmlns:a16="http://schemas.microsoft.com/office/drawing/2014/main" id="{A5D2E6A2-E5B7-D152-1001-C98BB2C7F85A}"/>
              </a:ext>
            </a:extLst>
          </p:cNvPr>
          <p:cNvPicPr>
            <a:picLocks noChangeAspect="1"/>
          </p:cNvPicPr>
          <p:nvPr/>
        </p:nvPicPr>
        <p:blipFill>
          <a:blip r:embed="rId5"/>
          <a:stretch>
            <a:fillRect/>
          </a:stretch>
        </p:blipFill>
        <p:spPr>
          <a:xfrm>
            <a:off x="734784" y="4373190"/>
            <a:ext cx="3793673" cy="2276475"/>
          </a:xfrm>
          <a:prstGeom prst="rect">
            <a:avLst/>
          </a:prstGeom>
        </p:spPr>
      </p:pic>
      <p:pic>
        <p:nvPicPr>
          <p:cNvPr id="10" name="Picture 9">
            <a:extLst>
              <a:ext uri="{FF2B5EF4-FFF2-40B4-BE49-F238E27FC236}">
                <a16:creationId xmlns:a16="http://schemas.microsoft.com/office/drawing/2014/main" id="{3A6E1DC1-B321-06A5-7A79-0292683A1866}"/>
              </a:ext>
            </a:extLst>
          </p:cNvPr>
          <p:cNvPicPr>
            <a:picLocks noChangeAspect="1"/>
          </p:cNvPicPr>
          <p:nvPr/>
        </p:nvPicPr>
        <p:blipFill rotWithShape="1">
          <a:blip r:embed="rId6"/>
          <a:srcRect l="4587" t="5203"/>
          <a:stretch/>
        </p:blipFill>
        <p:spPr>
          <a:xfrm>
            <a:off x="5258481" y="2333905"/>
            <a:ext cx="6672262" cy="1545771"/>
          </a:xfrm>
          <a:prstGeom prst="rect">
            <a:avLst/>
          </a:prstGeom>
        </p:spPr>
      </p:pic>
    </p:spTree>
    <p:extLst>
      <p:ext uri="{BB962C8B-B14F-4D97-AF65-F5344CB8AC3E}">
        <p14:creationId xmlns:p14="http://schemas.microsoft.com/office/powerpoint/2010/main" val="287124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461962" y="1770241"/>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429304" y="4003436"/>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144985" y="4394089"/>
            <a:ext cx="6047015" cy="2308324"/>
          </a:xfrm>
          <a:prstGeom prst="rect">
            <a:avLst/>
          </a:prstGeom>
          <a:noFill/>
        </p:spPr>
        <p:txBody>
          <a:bodyPr wrap="square">
            <a:spAutoFit/>
          </a:bodyPr>
          <a:lstStyle/>
          <a:p>
            <a:r>
              <a:rPr lang="en-IN" sz="1200"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p>
          <a:p>
            <a:r>
              <a:rPr lang="en-US" sz="1200" dirty="0"/>
              <a:t>This visual is a line chart titled "Monthly Trend for Total Orders" that displays the total number of orders received each month of the year.</a:t>
            </a:r>
          </a:p>
          <a:p>
            <a:r>
              <a:rPr lang="en-US" sz="1200" b="1" i="0" dirty="0">
                <a:solidFill>
                  <a:srgbClr val="1F2328"/>
                </a:solidFill>
                <a:effectLst/>
                <a:highlight>
                  <a:srgbClr val="FFFFFF"/>
                </a:highlight>
                <a:latin typeface="Leelawadee" panose="020B0502040204020203" pitchFamily="34" charset="-34"/>
                <a:cs typeface="Leelawadee" panose="020B0502040204020203" pitchFamily="34" charset="-34"/>
              </a:rPr>
              <a:t>Trend Overview:</a:t>
            </a:r>
          </a:p>
          <a:p>
            <a:pPr marL="285750" indent="-285750">
              <a:buFont typeface="Arial" panose="020B0604020202020204" pitchFamily="34" charset="0"/>
              <a:buChar char="•"/>
            </a:pPr>
            <a:r>
              <a:rPr lang="en-US" sz="1200" b="0" i="0" dirty="0">
                <a:solidFill>
                  <a:srgbClr val="1F2328"/>
                </a:solidFill>
                <a:effectLst/>
                <a:highlight>
                  <a:srgbClr val="FFFFFF"/>
                </a:highlight>
                <a:latin typeface="-apple-system"/>
              </a:rPr>
              <a:t>The number of orders fluctuates throughout the year, with noticeable peaks and troughs.</a:t>
            </a:r>
          </a:p>
          <a:p>
            <a:pPr marL="285750" indent="-285750">
              <a:buFont typeface="Arial" panose="020B0604020202020204" pitchFamily="34" charset="0"/>
              <a:buChar char="•"/>
            </a:pPr>
            <a:r>
              <a:rPr lang="en-US" sz="1200" b="0" i="0" dirty="0">
                <a:solidFill>
                  <a:srgbClr val="1F2328"/>
                </a:solidFill>
                <a:effectLst/>
                <a:highlight>
                  <a:srgbClr val="FFFFFF"/>
                </a:highlight>
                <a:latin typeface="-apple-system"/>
              </a:rPr>
              <a:t>The highest number of orders is in July at 1.935K.</a:t>
            </a:r>
          </a:p>
          <a:p>
            <a:pPr marL="285750" indent="-285750">
              <a:buFont typeface="Arial" panose="020B0604020202020204" pitchFamily="34" charset="0"/>
              <a:buChar char="•"/>
            </a:pPr>
            <a:r>
              <a:rPr lang="en-US" sz="1200" b="0" i="0" dirty="0">
                <a:solidFill>
                  <a:srgbClr val="1F2328"/>
                </a:solidFill>
                <a:effectLst/>
                <a:highlight>
                  <a:srgbClr val="FFFFFF"/>
                </a:highlight>
                <a:latin typeface="-apple-system"/>
              </a:rPr>
              <a:t>The lowest number of orders is in October at 1.644K.</a:t>
            </a:r>
          </a:p>
          <a:p>
            <a:r>
              <a:rPr lang="en-US" sz="1200" b="1" i="0" dirty="0">
                <a:solidFill>
                  <a:srgbClr val="1F2328"/>
                </a:solidFill>
                <a:effectLst/>
                <a:highlight>
                  <a:srgbClr val="FFFFFF"/>
                </a:highlight>
                <a:latin typeface="Leelawadee" panose="020B0502040204020203" pitchFamily="34" charset="-34"/>
                <a:cs typeface="Leelawadee" panose="020B0502040204020203" pitchFamily="34" charset="-34"/>
              </a:rPr>
              <a:t>Monthly Patterns:</a:t>
            </a:r>
            <a:endParaRPr lang="en-US" sz="1200" b="1" dirty="0">
              <a:solidFill>
                <a:srgbClr val="1F2328"/>
              </a:solidFill>
              <a:highlight>
                <a:srgbClr val="FFFFFF"/>
              </a:highlight>
              <a:latin typeface="Leelawadee" panose="020B0502040204020203" pitchFamily="34" charset="-34"/>
              <a:cs typeface="Leelawadee" panose="020B0502040204020203" pitchFamily="34" charset="-34"/>
            </a:endParaRPr>
          </a:p>
          <a:p>
            <a:pPr marL="171450" indent="-171450">
              <a:buFont typeface="Arial" panose="020B0604020202020204" pitchFamily="34" charset="0"/>
              <a:buChar char="•"/>
            </a:pPr>
            <a:r>
              <a:rPr lang="en-US" sz="1200" b="0" i="0" dirty="0">
                <a:solidFill>
                  <a:srgbClr val="1F2328"/>
                </a:solidFill>
                <a:effectLst/>
                <a:highlight>
                  <a:srgbClr val="FFFFFF"/>
                </a:highlight>
                <a:latin typeface="-apple-system"/>
              </a:rPr>
              <a:t>The beginning of the year starts relatively high, then dips in February.</a:t>
            </a:r>
          </a:p>
          <a:p>
            <a:pPr marL="171450" indent="-171450">
              <a:buFont typeface="Arial" panose="020B0604020202020204" pitchFamily="34" charset="0"/>
              <a:buChar char="•"/>
            </a:pPr>
            <a:r>
              <a:rPr lang="en-US" sz="1200" b="0" i="0" dirty="0">
                <a:solidFill>
                  <a:srgbClr val="1F2328"/>
                </a:solidFill>
                <a:effectLst/>
                <a:highlight>
                  <a:srgbClr val="FFFFFF"/>
                </a:highlight>
                <a:latin typeface="-apple-system"/>
              </a:rPr>
              <a:t>There is a general increase from March to July, peaking in July.</a:t>
            </a:r>
          </a:p>
          <a:p>
            <a:pPr marL="171450" indent="-171450">
              <a:buFont typeface="Arial" panose="020B0604020202020204" pitchFamily="34" charset="0"/>
              <a:buChar char="•"/>
            </a:pPr>
            <a:r>
              <a:rPr lang="en-US" sz="1200" b="0" i="0" dirty="0">
                <a:solidFill>
                  <a:srgbClr val="1F2328"/>
                </a:solidFill>
                <a:effectLst/>
                <a:highlight>
                  <a:srgbClr val="FFFFFF"/>
                </a:highlight>
                <a:latin typeface="-apple-system"/>
              </a:rPr>
              <a:t>A sharp decline is observed from August to October.</a:t>
            </a:r>
          </a:p>
          <a:p>
            <a:pPr marL="171450" indent="-171450">
              <a:buFont typeface="Arial" panose="020B0604020202020204" pitchFamily="34" charset="0"/>
              <a:buChar char="•"/>
            </a:pPr>
            <a:r>
              <a:rPr lang="en-US" sz="1200" b="0" i="0" dirty="0">
                <a:solidFill>
                  <a:srgbClr val="1F2328"/>
                </a:solidFill>
                <a:effectLst/>
                <a:highlight>
                  <a:srgbClr val="FFFFFF"/>
                </a:highlight>
                <a:latin typeface="-apple-system"/>
              </a:rPr>
              <a:t>Orders pick up again in November but decline in December.</a:t>
            </a:r>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7. </a:t>
            </a:r>
            <a:r>
              <a:rPr lang="en-US"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Monthly Trend for Orders</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55FCE466-CC69-C76B-B53D-AA3B8F298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974E7D-74EA-5527-E2D8-7D622C8CB6A8}"/>
              </a:ext>
            </a:extLst>
          </p:cNvPr>
          <p:cNvSpPr txBox="1"/>
          <p:nvPr/>
        </p:nvSpPr>
        <p:spPr>
          <a:xfrm flipH="1">
            <a:off x="6112328" y="1770241"/>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a:extLst>
              <a:ext uri="{FF2B5EF4-FFF2-40B4-BE49-F238E27FC236}">
                <a16:creationId xmlns:a16="http://schemas.microsoft.com/office/drawing/2014/main" id="{306B44C5-2AAF-85FA-24C4-67C62C66CF6A}"/>
              </a:ext>
            </a:extLst>
          </p:cNvPr>
          <p:cNvPicPr>
            <a:picLocks noChangeAspect="1"/>
          </p:cNvPicPr>
          <p:nvPr/>
        </p:nvPicPr>
        <p:blipFill>
          <a:blip r:embed="rId4"/>
          <a:stretch>
            <a:fillRect/>
          </a:stretch>
        </p:blipFill>
        <p:spPr>
          <a:xfrm>
            <a:off x="412978" y="2213948"/>
            <a:ext cx="5634038" cy="1911738"/>
          </a:xfrm>
          <a:prstGeom prst="rect">
            <a:avLst/>
          </a:prstGeom>
        </p:spPr>
      </p:pic>
      <p:pic>
        <p:nvPicPr>
          <p:cNvPr id="10" name="Picture 9">
            <a:extLst>
              <a:ext uri="{FF2B5EF4-FFF2-40B4-BE49-F238E27FC236}">
                <a16:creationId xmlns:a16="http://schemas.microsoft.com/office/drawing/2014/main" id="{47DAAA5C-1C7E-BFC7-384C-E287D0F44778}"/>
              </a:ext>
            </a:extLst>
          </p:cNvPr>
          <p:cNvPicPr>
            <a:picLocks noChangeAspect="1"/>
          </p:cNvPicPr>
          <p:nvPr/>
        </p:nvPicPr>
        <p:blipFill>
          <a:blip r:embed="rId5"/>
          <a:stretch>
            <a:fillRect/>
          </a:stretch>
        </p:blipFill>
        <p:spPr>
          <a:xfrm>
            <a:off x="461962" y="4372768"/>
            <a:ext cx="5585054" cy="2329645"/>
          </a:xfrm>
          <a:prstGeom prst="rect">
            <a:avLst/>
          </a:prstGeom>
        </p:spPr>
      </p:pic>
      <p:pic>
        <p:nvPicPr>
          <p:cNvPr id="13" name="Picture 12">
            <a:extLst>
              <a:ext uri="{FF2B5EF4-FFF2-40B4-BE49-F238E27FC236}">
                <a16:creationId xmlns:a16="http://schemas.microsoft.com/office/drawing/2014/main" id="{B1D28D11-DBCD-FD88-02A0-6D7FEC34923F}"/>
              </a:ext>
            </a:extLst>
          </p:cNvPr>
          <p:cNvPicPr>
            <a:picLocks noChangeAspect="1"/>
          </p:cNvPicPr>
          <p:nvPr/>
        </p:nvPicPr>
        <p:blipFill rotWithShape="1">
          <a:blip r:embed="rId6"/>
          <a:srcRect l="1819" t="4387" r="997"/>
          <a:stretch/>
        </p:blipFill>
        <p:spPr>
          <a:xfrm>
            <a:off x="6346371" y="2267375"/>
            <a:ext cx="5634038" cy="2057400"/>
          </a:xfrm>
          <a:prstGeom prst="rect">
            <a:avLst/>
          </a:prstGeom>
        </p:spPr>
      </p:pic>
    </p:spTree>
    <p:extLst>
      <p:ext uri="{BB962C8B-B14F-4D97-AF65-F5344CB8AC3E}">
        <p14:creationId xmlns:p14="http://schemas.microsoft.com/office/powerpoint/2010/main" val="153384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461962" y="1370831"/>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01397" y="3287203"/>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144985" y="3995678"/>
            <a:ext cx="6047015" cy="2862322"/>
          </a:xfrm>
          <a:prstGeom prst="rect">
            <a:avLst/>
          </a:prstGeom>
          <a:noFill/>
        </p:spPr>
        <p:txBody>
          <a:bodyPr wrap="square">
            <a:spAutoFit/>
          </a:bodyPr>
          <a:lstStyle/>
          <a:p>
            <a:r>
              <a:rPr lang="en-IN" sz="1200"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sz="1200" dirty="0"/>
          </a:p>
          <a:p>
            <a:r>
              <a:rPr lang="en-US" sz="1200" b="0" i="0" dirty="0">
                <a:solidFill>
                  <a:srgbClr val="1F2328"/>
                </a:solidFill>
                <a:effectLst/>
                <a:highlight>
                  <a:srgbClr val="FFFFFF"/>
                </a:highlight>
                <a:latin typeface="-apple-system"/>
              </a:rPr>
              <a:t>This visual is a donut chart titled "% of Sales by Pizza Category" that shows the distribution of sales among different pizza categories. Each segment of the donut chart represents a different category, along with the corresponding sales figures and percentage share</a:t>
            </a:r>
            <a:r>
              <a:rPr lang="en-US" sz="1200" dirty="0"/>
              <a:t>.</a:t>
            </a:r>
          </a:p>
          <a:p>
            <a:r>
              <a:rPr lang="en-IN" sz="1200" b="1" dirty="0">
                <a:latin typeface="Leelawadee" panose="020B0502040204020203" pitchFamily="34" charset="-34"/>
                <a:cs typeface="Leelawadee" panose="020B0502040204020203" pitchFamily="34" charset="-34"/>
              </a:rPr>
              <a:t>Category Distribution</a:t>
            </a:r>
            <a:r>
              <a:rPr lang="en-IN" sz="1200" dirty="0">
                <a:latin typeface="Leelawadee" panose="020B0502040204020203" pitchFamily="34" charset="-34"/>
                <a:cs typeface="Leelawadee" panose="020B0502040204020203" pitchFamily="34" charset="-34"/>
              </a:rPr>
              <a:t>:</a:t>
            </a:r>
            <a:endParaRPr lang="en-US" sz="1200" dirty="0">
              <a:latin typeface="Leelawadee" panose="020B0502040204020203" pitchFamily="34" charset="-34"/>
              <a:cs typeface="Leelawadee" panose="020B0502040204020203" pitchFamily="34" charset="-34"/>
            </a:endParaRPr>
          </a:p>
          <a:p>
            <a:pPr marL="171450" indent="-171450">
              <a:buFont typeface="Arial" panose="020B0604020202020204" pitchFamily="34" charset="0"/>
              <a:buChar char="•"/>
            </a:pPr>
            <a:r>
              <a:rPr lang="en-US" sz="1200" dirty="0"/>
              <a:t>Classic pizzas have the highest sales, accounting for 26.91% of total sales.</a:t>
            </a:r>
          </a:p>
          <a:p>
            <a:pPr marL="171450" indent="-171450">
              <a:buFont typeface="Arial" panose="020B0604020202020204" pitchFamily="34" charset="0"/>
              <a:buChar char="•"/>
            </a:pPr>
            <a:r>
              <a:rPr lang="en-US" sz="1200" dirty="0"/>
              <a:t>Supreme pizzas follow closely, making up 25.46% of the sales.</a:t>
            </a:r>
          </a:p>
          <a:p>
            <a:pPr marL="171450" indent="-171450">
              <a:buFont typeface="Arial" panose="020B0604020202020204" pitchFamily="34" charset="0"/>
              <a:buChar char="•"/>
            </a:pPr>
            <a:r>
              <a:rPr lang="en-US" sz="1200" dirty="0"/>
              <a:t>Chicken pizzas contribute 23.96% to the total sales.</a:t>
            </a:r>
          </a:p>
          <a:p>
            <a:pPr marL="171450" indent="-171450">
              <a:buFont typeface="Arial" panose="020B0604020202020204" pitchFamily="34" charset="0"/>
              <a:buChar char="•"/>
            </a:pPr>
            <a:r>
              <a:rPr lang="en-US" sz="1200" dirty="0"/>
              <a:t>Veggie pizzas have the lowest share, at 23.68%.</a:t>
            </a:r>
          </a:p>
          <a:p>
            <a:r>
              <a:rPr lang="en-IN" sz="1200" b="1" dirty="0">
                <a:latin typeface="Leelawadee" panose="020B0502040204020203" pitchFamily="34" charset="-34"/>
                <a:cs typeface="Leelawadee" panose="020B0502040204020203" pitchFamily="34" charset="-34"/>
              </a:rPr>
              <a:t>Sales Insights</a:t>
            </a:r>
          </a:p>
          <a:p>
            <a:pPr marL="171450" indent="-171450">
              <a:buFont typeface="Arial" panose="020B0604020202020204" pitchFamily="34" charset="0"/>
              <a:buChar char="•"/>
            </a:pPr>
            <a:r>
              <a:rPr lang="en-US" sz="1200" dirty="0"/>
              <a:t>The sales percentages are relatively close, indicating a balanced preference for different pizza categories among customers.</a:t>
            </a:r>
          </a:p>
          <a:p>
            <a:pPr marL="171450" indent="-171450">
              <a:buFont typeface="Arial" panose="020B0604020202020204" pitchFamily="34" charset="0"/>
              <a:buChar char="•"/>
            </a:pPr>
            <a:r>
              <a:rPr lang="en-US" sz="1200" dirty="0"/>
              <a:t>The </a:t>
            </a:r>
            <a:r>
              <a:rPr lang="en-US" sz="1200" b="1" dirty="0"/>
              <a:t>Classic</a:t>
            </a:r>
            <a:r>
              <a:rPr lang="en-US" sz="1200" dirty="0"/>
              <a:t> category leads in popularity, suggesting it may be a favorite among customers..</a:t>
            </a:r>
          </a:p>
          <a:p>
            <a:endParaRPr lang="en-IN" sz="1200" dirty="0"/>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8</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D. % of Sales by Pizza Category</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descr="Classic Margherita Pizza - Poor Man's Gourmet Kitchen">
            <a:extLst>
              <a:ext uri="{FF2B5EF4-FFF2-40B4-BE49-F238E27FC236}">
                <a16:creationId xmlns:a16="http://schemas.microsoft.com/office/drawing/2014/main" id="{64A34402-9511-A37D-37A0-D6AA31D8B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0" y="43723"/>
            <a:ext cx="1469571" cy="10789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B012554-2241-67CE-CFF5-876A3C928908}"/>
              </a:ext>
            </a:extLst>
          </p:cNvPr>
          <p:cNvPicPr>
            <a:picLocks noChangeAspect="1"/>
          </p:cNvPicPr>
          <p:nvPr/>
        </p:nvPicPr>
        <p:blipFill>
          <a:blip r:embed="rId4"/>
          <a:stretch>
            <a:fillRect/>
          </a:stretch>
        </p:blipFill>
        <p:spPr>
          <a:xfrm>
            <a:off x="461962" y="1879784"/>
            <a:ext cx="4524375" cy="1407419"/>
          </a:xfrm>
          <a:prstGeom prst="rect">
            <a:avLst/>
          </a:prstGeom>
        </p:spPr>
      </p:pic>
      <p:pic>
        <p:nvPicPr>
          <p:cNvPr id="13" name="Picture 12">
            <a:extLst>
              <a:ext uri="{FF2B5EF4-FFF2-40B4-BE49-F238E27FC236}">
                <a16:creationId xmlns:a16="http://schemas.microsoft.com/office/drawing/2014/main" id="{52F1DA65-A2C3-208B-40CB-8008F0F10BC4}"/>
              </a:ext>
            </a:extLst>
          </p:cNvPr>
          <p:cNvPicPr>
            <a:picLocks noChangeAspect="1"/>
          </p:cNvPicPr>
          <p:nvPr/>
        </p:nvPicPr>
        <p:blipFill rotWithShape="1">
          <a:blip r:embed="rId5"/>
          <a:srcRect b="30950"/>
          <a:stretch/>
        </p:blipFill>
        <p:spPr>
          <a:xfrm>
            <a:off x="301397" y="3825960"/>
            <a:ext cx="4524375" cy="1377616"/>
          </a:xfrm>
          <a:prstGeom prst="rect">
            <a:avLst/>
          </a:prstGeom>
        </p:spPr>
      </p:pic>
      <p:sp>
        <p:nvSpPr>
          <p:cNvPr id="15" name="TextBox 14">
            <a:extLst>
              <a:ext uri="{FF2B5EF4-FFF2-40B4-BE49-F238E27FC236}">
                <a16:creationId xmlns:a16="http://schemas.microsoft.com/office/drawing/2014/main" id="{374A18F0-306F-8633-90C9-12D092FF6984}"/>
              </a:ext>
            </a:extLst>
          </p:cNvPr>
          <p:cNvSpPr txBox="1"/>
          <p:nvPr/>
        </p:nvSpPr>
        <p:spPr>
          <a:xfrm flipH="1">
            <a:off x="6301467" y="1358394"/>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6" name="Picture 15">
            <a:extLst>
              <a:ext uri="{FF2B5EF4-FFF2-40B4-BE49-F238E27FC236}">
                <a16:creationId xmlns:a16="http://schemas.microsoft.com/office/drawing/2014/main" id="{4CF34B35-7F34-AE70-1F52-A1FA1811FC91}"/>
              </a:ext>
            </a:extLst>
          </p:cNvPr>
          <p:cNvPicPr>
            <a:picLocks noChangeAspect="1"/>
          </p:cNvPicPr>
          <p:nvPr/>
        </p:nvPicPr>
        <p:blipFill>
          <a:blip r:embed="rId6"/>
          <a:stretch>
            <a:fillRect/>
          </a:stretch>
        </p:blipFill>
        <p:spPr>
          <a:xfrm>
            <a:off x="6225267" y="1668684"/>
            <a:ext cx="5193847" cy="2190750"/>
          </a:xfrm>
          <a:prstGeom prst="rect">
            <a:avLst/>
          </a:prstGeom>
        </p:spPr>
      </p:pic>
      <p:sp>
        <p:nvSpPr>
          <p:cNvPr id="4" name="TextBox 3">
            <a:extLst>
              <a:ext uri="{FF2B5EF4-FFF2-40B4-BE49-F238E27FC236}">
                <a16:creationId xmlns:a16="http://schemas.microsoft.com/office/drawing/2014/main" id="{233FB4C3-E027-ACCC-3012-3C4EC0D12D2B}"/>
              </a:ext>
            </a:extLst>
          </p:cNvPr>
          <p:cNvSpPr txBox="1"/>
          <p:nvPr/>
        </p:nvSpPr>
        <p:spPr>
          <a:xfrm>
            <a:off x="48985" y="5590715"/>
            <a:ext cx="5916387" cy="1015663"/>
          </a:xfrm>
          <a:prstGeom prst="rect">
            <a:avLst/>
          </a:prstGeom>
          <a:noFill/>
        </p:spPr>
        <p:txBody>
          <a:bodyPr wrap="square" rtlCol="0">
            <a:spAutoFit/>
          </a:bodyPr>
          <a:lstStyle/>
          <a:p>
            <a:pPr marL="171450" indent="-171450">
              <a:buFont typeface="Arial" panose="020B0604020202020204" pitchFamily="34" charset="0"/>
              <a:buChar char="•"/>
            </a:pPr>
            <a:r>
              <a:rPr lang="en-US" sz="1200" b="1" dirty="0"/>
              <a:t>Supreme</a:t>
            </a:r>
            <a:r>
              <a:rPr lang="en-US" sz="1200" dirty="0"/>
              <a:t> and </a:t>
            </a:r>
            <a:r>
              <a:rPr lang="en-US" sz="1200" b="1" dirty="0"/>
              <a:t>Chicken</a:t>
            </a:r>
            <a:r>
              <a:rPr lang="en-US" sz="1200" dirty="0"/>
              <a:t> categories also have significant shares, indicating strong customer interest.</a:t>
            </a:r>
          </a:p>
          <a:p>
            <a:pPr marL="171450" indent="-171450">
              <a:buFont typeface="Arial" panose="020B0604020202020204" pitchFamily="34" charset="0"/>
              <a:buChar char="•"/>
            </a:pPr>
            <a:r>
              <a:rPr lang="en-US" sz="1200" dirty="0"/>
              <a:t>The </a:t>
            </a:r>
            <a:r>
              <a:rPr lang="en-US" sz="1200" b="1" dirty="0"/>
              <a:t>Veggie</a:t>
            </a:r>
            <a:r>
              <a:rPr lang="en-US" sz="1200" dirty="0"/>
              <a:t> category, while the smallest share, still makes up a substantial portion of the sales.</a:t>
            </a:r>
          </a:p>
          <a:p>
            <a:endParaRPr lang="en-IN" sz="1200" dirty="0"/>
          </a:p>
        </p:txBody>
      </p:sp>
    </p:spTree>
    <p:extLst>
      <p:ext uri="{BB962C8B-B14F-4D97-AF65-F5344CB8AC3E}">
        <p14:creationId xmlns:p14="http://schemas.microsoft.com/office/powerpoint/2010/main" val="32331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461962" y="2234179"/>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461961" y="4334763"/>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095999" y="4297342"/>
            <a:ext cx="6047015" cy="3108543"/>
          </a:xfrm>
          <a:prstGeom prst="rect">
            <a:avLst/>
          </a:prstGeom>
          <a:noFill/>
        </p:spPr>
        <p:txBody>
          <a:bodyPr wrap="square">
            <a:spAutoFit/>
          </a:bodyPr>
          <a:lstStyle/>
          <a:p>
            <a:r>
              <a:rPr lang="en-IN" sz="1400"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sz="1400" dirty="0"/>
          </a:p>
          <a:p>
            <a:r>
              <a:rPr lang="en-US" sz="1400" b="0" i="0" dirty="0">
                <a:solidFill>
                  <a:srgbClr val="1F2328"/>
                </a:solidFill>
                <a:effectLst/>
                <a:highlight>
                  <a:srgbClr val="FFFFFF"/>
                </a:highlight>
                <a:latin typeface="-apple-system"/>
              </a:rPr>
              <a:t>This visual is a donut chart titled "% of Sales by Pizza Size" that shows the distribution of sales among different pizza Size. Each segment of the donut chart represents a different Size, along with the corresponding sales figures and percentage share</a:t>
            </a:r>
            <a:r>
              <a:rPr lang="en-US" sz="1400" dirty="0"/>
              <a:t>.</a:t>
            </a:r>
          </a:p>
          <a:p>
            <a:r>
              <a:rPr lang="en-IN" sz="1400" b="1" dirty="0">
                <a:latin typeface="Leelawadee" panose="020B0502040204020203" pitchFamily="34" charset="-34"/>
                <a:cs typeface="Leelawadee" panose="020B0502040204020203" pitchFamily="34" charset="-34"/>
              </a:rPr>
              <a:t>Category Distribution</a:t>
            </a:r>
            <a:r>
              <a:rPr lang="en-IN" sz="1400" dirty="0">
                <a:latin typeface="Leelawadee" panose="020B0502040204020203" pitchFamily="34" charset="-34"/>
                <a:cs typeface="Leelawadee" panose="020B0502040204020203" pitchFamily="34" charset="-34"/>
              </a:rPr>
              <a:t>:</a:t>
            </a:r>
          </a:p>
          <a:p>
            <a:pPr marL="171450" indent="-171450">
              <a:buFont typeface="Arial" panose="020B0604020202020204" pitchFamily="34" charset="0"/>
              <a:buChar char="•"/>
            </a:pPr>
            <a:r>
              <a:rPr lang="en-US" sz="1400" dirty="0"/>
              <a:t>Large pizzas have the highest sales, accounting for 45.32% of total sales.</a:t>
            </a:r>
          </a:p>
          <a:p>
            <a:pPr marL="171450" indent="-171450">
              <a:buFont typeface="Arial" panose="020B0604020202020204" pitchFamily="34" charset="0"/>
              <a:buChar char="•"/>
            </a:pPr>
            <a:r>
              <a:rPr lang="en-US" sz="1400" dirty="0"/>
              <a:t>Medium  pizzas follow closely, making up 30.49% of the sales.</a:t>
            </a:r>
          </a:p>
          <a:p>
            <a:pPr marL="171450" indent="-171450">
              <a:buFont typeface="Arial" panose="020B0604020202020204" pitchFamily="34" charset="0"/>
              <a:buChar char="•"/>
            </a:pPr>
            <a:r>
              <a:rPr lang="en-US" sz="1400" dirty="0"/>
              <a:t>Regular pizzas contribute 21.77% to the total sales.</a:t>
            </a:r>
          </a:p>
          <a:p>
            <a:pPr marL="171450" indent="-171450">
              <a:buFont typeface="Arial" panose="020B0604020202020204" pitchFamily="34" charset="0"/>
              <a:buChar char="•"/>
            </a:pPr>
            <a:r>
              <a:rPr lang="en-US" sz="1400" dirty="0"/>
              <a:t>X-large pizzas have the lowest share, at 1.01%.</a:t>
            </a:r>
          </a:p>
          <a:p>
            <a:endParaRPr lang="en-US" sz="1400" dirty="0"/>
          </a:p>
          <a:p>
            <a:endParaRPr lang="en-US" sz="1400" dirty="0">
              <a:latin typeface="Leelawadee" panose="020B0502040204020203" pitchFamily="34" charset="-34"/>
              <a:cs typeface="Leelawadee" panose="020B0502040204020203" pitchFamily="34" charset="-34"/>
            </a:endParaRPr>
          </a:p>
          <a:p>
            <a:endParaRPr lang="en-US" sz="1400" dirty="0"/>
          </a:p>
          <a:p>
            <a:endParaRPr lang="en-US" sz="1400" dirty="0"/>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9. </a:t>
            </a:r>
            <a:r>
              <a:rPr lang="en-US"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E. % of Sales by Pizza Size</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B828D601-D258-2DEE-1955-D3BF7083E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34C7B9-8FFE-7D4C-5B7C-B4BCC149E313}"/>
              </a:ext>
            </a:extLst>
          </p:cNvPr>
          <p:cNvPicPr>
            <a:picLocks noChangeAspect="1"/>
          </p:cNvPicPr>
          <p:nvPr/>
        </p:nvPicPr>
        <p:blipFill>
          <a:blip r:embed="rId4"/>
          <a:stretch>
            <a:fillRect/>
          </a:stretch>
        </p:blipFill>
        <p:spPr>
          <a:xfrm>
            <a:off x="461961" y="2785342"/>
            <a:ext cx="5634039" cy="1552256"/>
          </a:xfrm>
          <a:prstGeom prst="rect">
            <a:avLst/>
          </a:prstGeom>
        </p:spPr>
      </p:pic>
      <p:pic>
        <p:nvPicPr>
          <p:cNvPr id="8" name="Picture 7">
            <a:extLst>
              <a:ext uri="{FF2B5EF4-FFF2-40B4-BE49-F238E27FC236}">
                <a16:creationId xmlns:a16="http://schemas.microsoft.com/office/drawing/2014/main" id="{BEC3F0D6-D589-88D1-526C-45D62731D325}"/>
              </a:ext>
            </a:extLst>
          </p:cNvPr>
          <p:cNvPicPr>
            <a:picLocks noChangeAspect="1"/>
          </p:cNvPicPr>
          <p:nvPr/>
        </p:nvPicPr>
        <p:blipFill>
          <a:blip r:embed="rId5"/>
          <a:stretch>
            <a:fillRect/>
          </a:stretch>
        </p:blipFill>
        <p:spPr>
          <a:xfrm>
            <a:off x="499380" y="4835454"/>
            <a:ext cx="5280934" cy="1828800"/>
          </a:xfrm>
          <a:prstGeom prst="rect">
            <a:avLst/>
          </a:prstGeom>
        </p:spPr>
      </p:pic>
      <p:sp>
        <p:nvSpPr>
          <p:cNvPr id="12" name="TextBox 11">
            <a:extLst>
              <a:ext uri="{FF2B5EF4-FFF2-40B4-BE49-F238E27FC236}">
                <a16:creationId xmlns:a16="http://schemas.microsoft.com/office/drawing/2014/main" id="{7ABCD807-47F4-4585-0D75-5F21DBDBF000}"/>
              </a:ext>
            </a:extLst>
          </p:cNvPr>
          <p:cNvSpPr txBox="1"/>
          <p:nvPr/>
        </p:nvSpPr>
        <p:spPr>
          <a:xfrm flipH="1">
            <a:off x="6095999" y="1562815"/>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A56EC2F8-1C3A-DF7D-A3A1-3ADC88821522}"/>
              </a:ext>
            </a:extLst>
          </p:cNvPr>
          <p:cNvPicPr>
            <a:picLocks noChangeAspect="1"/>
          </p:cNvPicPr>
          <p:nvPr/>
        </p:nvPicPr>
        <p:blipFill>
          <a:blip r:embed="rId6"/>
          <a:stretch>
            <a:fillRect/>
          </a:stretch>
        </p:blipFill>
        <p:spPr>
          <a:xfrm>
            <a:off x="6095999" y="1965228"/>
            <a:ext cx="5634039" cy="2152650"/>
          </a:xfrm>
          <a:prstGeom prst="rect">
            <a:avLst/>
          </a:prstGeom>
        </p:spPr>
      </p:pic>
    </p:spTree>
    <p:extLst>
      <p:ext uri="{BB962C8B-B14F-4D97-AF65-F5344CB8AC3E}">
        <p14:creationId xmlns:p14="http://schemas.microsoft.com/office/powerpoint/2010/main" val="115771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461962" y="2234179"/>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461960" y="4301442"/>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481760" y="4858098"/>
            <a:ext cx="5505451" cy="1200329"/>
          </a:xfrm>
          <a:prstGeom prst="rect">
            <a:avLst/>
          </a:prstGeom>
          <a:noFill/>
        </p:spPr>
        <p:txBody>
          <a:bodyPr wrap="square">
            <a:spAutoFit/>
          </a:bodyPr>
          <a:lstStyle/>
          <a:p>
            <a:pPr algn="just"/>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dirty="0"/>
          </a:p>
          <a:p>
            <a:pPr algn="l"/>
            <a:r>
              <a:rPr lang="en-US" b="0" i="0" dirty="0">
                <a:solidFill>
                  <a:srgbClr val="1F2328"/>
                </a:solidFill>
                <a:effectLst/>
                <a:highlight>
                  <a:srgbClr val="FFFFFF"/>
                </a:highlight>
                <a:latin typeface="-apple-system"/>
              </a:rPr>
              <a:t>Classic Pizza accounts for the highest sales (14,888 pizzas) followed by Supreme (11,987 pizzas), Veggie (11,649 pizzas) and Chicken (11,050 pizzas).</a:t>
            </a:r>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10</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Total Pizzas Sold by Pizza Category? </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3E2D2168-50FB-5A1A-D867-C76C0C8EF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 y="16571"/>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6E4B3C-0D13-C69D-EF3B-38FA5E96FA80}"/>
              </a:ext>
            </a:extLst>
          </p:cNvPr>
          <p:cNvSpPr txBox="1"/>
          <p:nvPr/>
        </p:nvSpPr>
        <p:spPr>
          <a:xfrm flipH="1">
            <a:off x="6204857" y="1763348"/>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a:extLst>
              <a:ext uri="{FF2B5EF4-FFF2-40B4-BE49-F238E27FC236}">
                <a16:creationId xmlns:a16="http://schemas.microsoft.com/office/drawing/2014/main" id="{64E11B4E-7B94-51EF-ABF7-C8DD17C25798}"/>
              </a:ext>
            </a:extLst>
          </p:cNvPr>
          <p:cNvPicPr>
            <a:picLocks noChangeAspect="1"/>
          </p:cNvPicPr>
          <p:nvPr/>
        </p:nvPicPr>
        <p:blipFill>
          <a:blip r:embed="rId4"/>
          <a:stretch>
            <a:fillRect/>
          </a:stretch>
        </p:blipFill>
        <p:spPr>
          <a:xfrm>
            <a:off x="461960" y="2961594"/>
            <a:ext cx="5634039" cy="1152525"/>
          </a:xfrm>
          <a:prstGeom prst="rect">
            <a:avLst/>
          </a:prstGeom>
        </p:spPr>
      </p:pic>
      <p:pic>
        <p:nvPicPr>
          <p:cNvPr id="10" name="Picture 9">
            <a:extLst>
              <a:ext uri="{FF2B5EF4-FFF2-40B4-BE49-F238E27FC236}">
                <a16:creationId xmlns:a16="http://schemas.microsoft.com/office/drawing/2014/main" id="{1976D850-C56A-7A70-4AFF-6E9C39D3914F}"/>
              </a:ext>
            </a:extLst>
          </p:cNvPr>
          <p:cNvPicPr>
            <a:picLocks noChangeAspect="1"/>
          </p:cNvPicPr>
          <p:nvPr/>
        </p:nvPicPr>
        <p:blipFill>
          <a:blip r:embed="rId5"/>
          <a:stretch>
            <a:fillRect/>
          </a:stretch>
        </p:blipFill>
        <p:spPr>
          <a:xfrm>
            <a:off x="461960" y="4858097"/>
            <a:ext cx="5248281" cy="1754326"/>
          </a:xfrm>
          <a:prstGeom prst="rect">
            <a:avLst/>
          </a:prstGeom>
        </p:spPr>
      </p:pic>
      <p:pic>
        <p:nvPicPr>
          <p:cNvPr id="14" name="Picture 13">
            <a:extLst>
              <a:ext uri="{FF2B5EF4-FFF2-40B4-BE49-F238E27FC236}">
                <a16:creationId xmlns:a16="http://schemas.microsoft.com/office/drawing/2014/main" id="{7D87E19A-6EE4-B235-14E3-85CD8F14158D}"/>
              </a:ext>
            </a:extLst>
          </p:cNvPr>
          <p:cNvPicPr>
            <a:picLocks noChangeAspect="1"/>
          </p:cNvPicPr>
          <p:nvPr/>
        </p:nvPicPr>
        <p:blipFill>
          <a:blip r:embed="rId6"/>
          <a:stretch>
            <a:fillRect/>
          </a:stretch>
        </p:blipFill>
        <p:spPr>
          <a:xfrm>
            <a:off x="6481760" y="2603511"/>
            <a:ext cx="5505451" cy="2130128"/>
          </a:xfrm>
          <a:prstGeom prst="rect">
            <a:avLst/>
          </a:prstGeom>
        </p:spPr>
      </p:pic>
    </p:spTree>
    <p:extLst>
      <p:ext uri="{BB962C8B-B14F-4D97-AF65-F5344CB8AC3E}">
        <p14:creationId xmlns:p14="http://schemas.microsoft.com/office/powerpoint/2010/main" val="417088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320447" y="2269444"/>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215675" y="4219225"/>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335486" y="4051608"/>
            <a:ext cx="5505451" cy="2862322"/>
          </a:xfrm>
          <a:prstGeom prst="rect">
            <a:avLst/>
          </a:prstGeom>
          <a:noFill/>
        </p:spPr>
        <p:txBody>
          <a:bodyPr wrap="square">
            <a:spAutoFit/>
          </a:bodyPr>
          <a:lstStyle/>
          <a:p>
            <a:pPr algn="just"/>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dirty="0"/>
          </a:p>
          <a:p>
            <a:pPr marL="285750" indent="-285750" algn="just">
              <a:buFont typeface="Arial" panose="020B0604020202020204" pitchFamily="34" charset="0"/>
              <a:buChar char="•"/>
            </a:pPr>
            <a:r>
              <a:rPr lang="en-US" dirty="0"/>
              <a:t>The visual is a horizontal bar chart depicting the total revenue generated by five different types of pizzas.</a:t>
            </a:r>
          </a:p>
          <a:p>
            <a:pPr marL="285750" indent="-285750" algn="just">
              <a:buFont typeface="Arial" panose="020B0604020202020204" pitchFamily="34" charset="0"/>
              <a:buChar char="•"/>
            </a:pPr>
            <a:r>
              <a:rPr lang="en-US" dirty="0"/>
              <a:t>The bars are colored in a gradient of dark pink to light pink, indicating the revenue values visually. The darkest shade represents the highest revenue (43K), and the lightest shade represents the lowest revenue (35K).</a:t>
            </a:r>
          </a:p>
          <a:p>
            <a:pPr algn="just"/>
            <a:endParaRPr lang="en-IN" dirty="0"/>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11</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Top 5 Pizzas by Revenue</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5A367EAC-5072-A144-140B-C398DD08F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E5CD15A-1337-2AB5-BFC6-F6EB628FE8F4}"/>
              </a:ext>
            </a:extLst>
          </p:cNvPr>
          <p:cNvPicPr>
            <a:picLocks noChangeAspect="1"/>
          </p:cNvPicPr>
          <p:nvPr/>
        </p:nvPicPr>
        <p:blipFill>
          <a:blip r:embed="rId4"/>
          <a:stretch>
            <a:fillRect/>
          </a:stretch>
        </p:blipFill>
        <p:spPr>
          <a:xfrm>
            <a:off x="320447" y="2819618"/>
            <a:ext cx="6015039" cy="1178547"/>
          </a:xfrm>
          <a:prstGeom prst="rect">
            <a:avLst/>
          </a:prstGeom>
        </p:spPr>
      </p:pic>
      <p:pic>
        <p:nvPicPr>
          <p:cNvPr id="5" name="Picture 4">
            <a:extLst>
              <a:ext uri="{FF2B5EF4-FFF2-40B4-BE49-F238E27FC236}">
                <a16:creationId xmlns:a16="http://schemas.microsoft.com/office/drawing/2014/main" id="{990DFB48-B704-B585-0E22-7B83B00535B4}"/>
              </a:ext>
            </a:extLst>
          </p:cNvPr>
          <p:cNvPicPr>
            <a:picLocks noChangeAspect="1"/>
          </p:cNvPicPr>
          <p:nvPr/>
        </p:nvPicPr>
        <p:blipFill>
          <a:blip r:embed="rId5"/>
          <a:stretch>
            <a:fillRect/>
          </a:stretch>
        </p:blipFill>
        <p:spPr>
          <a:xfrm>
            <a:off x="320448" y="4477516"/>
            <a:ext cx="4730524" cy="1962150"/>
          </a:xfrm>
          <a:prstGeom prst="rect">
            <a:avLst/>
          </a:prstGeom>
        </p:spPr>
      </p:pic>
      <p:sp>
        <p:nvSpPr>
          <p:cNvPr id="10" name="TextBox 9">
            <a:extLst>
              <a:ext uri="{FF2B5EF4-FFF2-40B4-BE49-F238E27FC236}">
                <a16:creationId xmlns:a16="http://schemas.microsoft.com/office/drawing/2014/main" id="{6AEC5835-0452-0F5B-B553-8B90372CD3BD}"/>
              </a:ext>
            </a:extLst>
          </p:cNvPr>
          <p:cNvSpPr txBox="1"/>
          <p:nvPr/>
        </p:nvSpPr>
        <p:spPr>
          <a:xfrm flipH="1">
            <a:off x="6335486" y="1438113"/>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4" name="Picture 13">
            <a:extLst>
              <a:ext uri="{FF2B5EF4-FFF2-40B4-BE49-F238E27FC236}">
                <a16:creationId xmlns:a16="http://schemas.microsoft.com/office/drawing/2014/main" id="{BBF99DA4-B5BB-C3F5-880F-D4D124EB5666}"/>
              </a:ext>
            </a:extLst>
          </p:cNvPr>
          <p:cNvPicPr>
            <a:picLocks noChangeAspect="1"/>
          </p:cNvPicPr>
          <p:nvPr/>
        </p:nvPicPr>
        <p:blipFill>
          <a:blip r:embed="rId6"/>
          <a:stretch>
            <a:fillRect/>
          </a:stretch>
        </p:blipFill>
        <p:spPr>
          <a:xfrm>
            <a:off x="6335486" y="1802681"/>
            <a:ext cx="5348290" cy="2228850"/>
          </a:xfrm>
          <a:prstGeom prst="rect">
            <a:avLst/>
          </a:prstGeom>
        </p:spPr>
      </p:pic>
    </p:spTree>
    <p:extLst>
      <p:ext uri="{BB962C8B-B14F-4D97-AF65-F5344CB8AC3E}">
        <p14:creationId xmlns:p14="http://schemas.microsoft.com/office/powerpoint/2010/main" val="34769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320447" y="2269444"/>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20447" y="4343223"/>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523263" y="4182150"/>
            <a:ext cx="5505451" cy="2308324"/>
          </a:xfrm>
          <a:prstGeom prst="rect">
            <a:avLst/>
          </a:prstGeom>
          <a:noFill/>
        </p:spPr>
        <p:txBody>
          <a:bodyPr wrap="square">
            <a:spAutoFit/>
          </a:bodyPr>
          <a:lstStyle/>
          <a:p>
            <a:pPr algn="just"/>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dirty="0"/>
          </a:p>
          <a:p>
            <a:pPr marL="285750" indent="-285750" algn="just">
              <a:buFont typeface="Arial" panose="020B0604020202020204" pitchFamily="34" charset="0"/>
              <a:buChar char="•"/>
            </a:pPr>
            <a:r>
              <a:rPr lang="en-US" dirty="0"/>
              <a:t>The visual is a horizontal bar chart showing the total revenue generated by the bottom five pizzas.</a:t>
            </a:r>
          </a:p>
          <a:p>
            <a:pPr marL="285750" indent="-285750" algn="just">
              <a:buFont typeface="Arial" panose="020B0604020202020204" pitchFamily="34" charset="0"/>
              <a:buChar char="•"/>
            </a:pPr>
            <a:r>
              <a:rPr lang="en-US" dirty="0"/>
              <a:t>The bars are colored in a gradient of dark pink to light pink, indicating the revenue values visually. The darkest shade represents the highest revenue within this group (15.6K), and the lightest shade represents the lowest revenue (11.6K).</a:t>
            </a:r>
            <a:endParaRPr lang="en-IN" dirty="0"/>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12</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Bottom 5 Pizzas by Revenue</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5AFFC879-E02E-35EB-6E22-5576E1A33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88838C6-5210-54A0-82F2-593F67F31D00}"/>
              </a:ext>
            </a:extLst>
          </p:cNvPr>
          <p:cNvPicPr>
            <a:picLocks noChangeAspect="1"/>
          </p:cNvPicPr>
          <p:nvPr/>
        </p:nvPicPr>
        <p:blipFill>
          <a:blip r:embed="rId4"/>
          <a:stretch>
            <a:fillRect/>
          </a:stretch>
        </p:blipFill>
        <p:spPr>
          <a:xfrm>
            <a:off x="320446" y="3055137"/>
            <a:ext cx="5775553" cy="990600"/>
          </a:xfrm>
          <a:prstGeom prst="rect">
            <a:avLst/>
          </a:prstGeom>
        </p:spPr>
      </p:pic>
      <p:pic>
        <p:nvPicPr>
          <p:cNvPr id="8" name="Picture 7">
            <a:extLst>
              <a:ext uri="{FF2B5EF4-FFF2-40B4-BE49-F238E27FC236}">
                <a16:creationId xmlns:a16="http://schemas.microsoft.com/office/drawing/2014/main" id="{9FA689C0-E7A0-7E1A-58DD-FD9468927099}"/>
              </a:ext>
            </a:extLst>
          </p:cNvPr>
          <p:cNvPicPr>
            <a:picLocks noChangeAspect="1"/>
          </p:cNvPicPr>
          <p:nvPr/>
        </p:nvPicPr>
        <p:blipFill>
          <a:blip r:embed="rId5"/>
          <a:stretch>
            <a:fillRect/>
          </a:stretch>
        </p:blipFill>
        <p:spPr>
          <a:xfrm>
            <a:off x="596672" y="4712555"/>
            <a:ext cx="5499327" cy="1685925"/>
          </a:xfrm>
          <a:prstGeom prst="rect">
            <a:avLst/>
          </a:prstGeom>
        </p:spPr>
      </p:pic>
      <p:sp>
        <p:nvSpPr>
          <p:cNvPr id="12" name="TextBox 11">
            <a:extLst>
              <a:ext uri="{FF2B5EF4-FFF2-40B4-BE49-F238E27FC236}">
                <a16:creationId xmlns:a16="http://schemas.microsoft.com/office/drawing/2014/main" id="{D0884D47-9803-47FC-57C0-995129E0F198}"/>
              </a:ext>
            </a:extLst>
          </p:cNvPr>
          <p:cNvSpPr txBox="1"/>
          <p:nvPr/>
        </p:nvSpPr>
        <p:spPr>
          <a:xfrm flipH="1">
            <a:off x="6523263" y="1340988"/>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AD2BE2-9215-3A50-B098-04161490722C}"/>
              </a:ext>
            </a:extLst>
          </p:cNvPr>
          <p:cNvPicPr>
            <a:picLocks noChangeAspect="1"/>
          </p:cNvPicPr>
          <p:nvPr/>
        </p:nvPicPr>
        <p:blipFill>
          <a:blip r:embed="rId6"/>
          <a:stretch>
            <a:fillRect/>
          </a:stretch>
        </p:blipFill>
        <p:spPr>
          <a:xfrm>
            <a:off x="6523263" y="1717456"/>
            <a:ext cx="5175478" cy="2328281"/>
          </a:xfrm>
          <a:prstGeom prst="rect">
            <a:avLst/>
          </a:prstGeom>
        </p:spPr>
      </p:pic>
    </p:spTree>
    <p:extLst>
      <p:ext uri="{BB962C8B-B14F-4D97-AF65-F5344CB8AC3E}">
        <p14:creationId xmlns:p14="http://schemas.microsoft.com/office/powerpoint/2010/main" val="17604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320447" y="2269444"/>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20447" y="4343223"/>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370863" y="4155933"/>
            <a:ext cx="5505451" cy="2585323"/>
          </a:xfrm>
          <a:prstGeom prst="rect">
            <a:avLst/>
          </a:prstGeom>
          <a:noFill/>
        </p:spPr>
        <p:txBody>
          <a:bodyPr wrap="square">
            <a:spAutoFit/>
          </a:bodyPr>
          <a:lstStyle/>
          <a:p>
            <a:pPr algn="just"/>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dirty="0"/>
          </a:p>
          <a:p>
            <a:pPr marL="285750" indent="-285750" algn="just">
              <a:buFont typeface="Arial" panose="020B0604020202020204" pitchFamily="34" charset="0"/>
              <a:buChar char="•"/>
            </a:pPr>
            <a:r>
              <a:rPr lang="en-US" dirty="0"/>
              <a:t>The visual is a horizontal bar chart showing the top five pizzas by quantity sold.</a:t>
            </a:r>
          </a:p>
          <a:p>
            <a:pPr marL="285750" indent="-285750" algn="just">
              <a:buFont typeface="Arial" panose="020B0604020202020204" pitchFamily="34" charset="0"/>
              <a:buChar char="•"/>
            </a:pPr>
            <a:r>
              <a:rPr lang="en-US" dirty="0"/>
              <a:t>The bars are colored in shades of yellow to brown, indicating the quantity values visually. The darkest shade represents the highest quantity sold (2.5K), and the lighter shades represent slightly lower quantities (2.4K).</a:t>
            </a:r>
          </a:p>
          <a:p>
            <a:pPr algn="just"/>
            <a:endParaRPr lang="en-IN" dirty="0"/>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12</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Top 5 Pizza By Quantity</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5AFFC879-E02E-35EB-6E22-5576E1A33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884D47-9803-47FC-57C0-995129E0F198}"/>
              </a:ext>
            </a:extLst>
          </p:cNvPr>
          <p:cNvSpPr txBox="1"/>
          <p:nvPr/>
        </p:nvSpPr>
        <p:spPr>
          <a:xfrm flipH="1">
            <a:off x="6370863" y="1285908"/>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Picture 4">
            <a:extLst>
              <a:ext uri="{FF2B5EF4-FFF2-40B4-BE49-F238E27FC236}">
                <a16:creationId xmlns:a16="http://schemas.microsoft.com/office/drawing/2014/main" id="{E7DDE75B-1509-35CD-CF16-955180B6BC34}"/>
              </a:ext>
            </a:extLst>
          </p:cNvPr>
          <p:cNvPicPr>
            <a:picLocks noChangeAspect="1"/>
          </p:cNvPicPr>
          <p:nvPr/>
        </p:nvPicPr>
        <p:blipFill>
          <a:blip r:embed="rId4"/>
          <a:stretch>
            <a:fillRect/>
          </a:stretch>
        </p:blipFill>
        <p:spPr>
          <a:xfrm>
            <a:off x="6371543" y="1655240"/>
            <a:ext cx="5085672" cy="2372136"/>
          </a:xfrm>
          <a:prstGeom prst="rect">
            <a:avLst/>
          </a:prstGeom>
        </p:spPr>
      </p:pic>
      <p:pic>
        <p:nvPicPr>
          <p:cNvPr id="9" name="Picture 8">
            <a:extLst>
              <a:ext uri="{FF2B5EF4-FFF2-40B4-BE49-F238E27FC236}">
                <a16:creationId xmlns:a16="http://schemas.microsoft.com/office/drawing/2014/main" id="{856F1F9F-8BF8-0501-6FC1-2B8B41624496}"/>
              </a:ext>
            </a:extLst>
          </p:cNvPr>
          <p:cNvPicPr>
            <a:picLocks noChangeAspect="1"/>
          </p:cNvPicPr>
          <p:nvPr/>
        </p:nvPicPr>
        <p:blipFill>
          <a:blip r:embed="rId5"/>
          <a:stretch>
            <a:fillRect/>
          </a:stretch>
        </p:blipFill>
        <p:spPr>
          <a:xfrm>
            <a:off x="734785" y="2948074"/>
            <a:ext cx="4391025" cy="1085850"/>
          </a:xfrm>
          <a:prstGeom prst="rect">
            <a:avLst/>
          </a:prstGeom>
        </p:spPr>
      </p:pic>
      <p:pic>
        <p:nvPicPr>
          <p:cNvPr id="10" name="Picture 9">
            <a:extLst>
              <a:ext uri="{FF2B5EF4-FFF2-40B4-BE49-F238E27FC236}">
                <a16:creationId xmlns:a16="http://schemas.microsoft.com/office/drawing/2014/main" id="{3F859ECE-A099-F2E8-012D-91B98451554B}"/>
              </a:ext>
            </a:extLst>
          </p:cNvPr>
          <p:cNvPicPr>
            <a:picLocks noChangeAspect="1"/>
          </p:cNvPicPr>
          <p:nvPr/>
        </p:nvPicPr>
        <p:blipFill>
          <a:blip r:embed="rId6"/>
          <a:stretch>
            <a:fillRect/>
          </a:stretch>
        </p:blipFill>
        <p:spPr>
          <a:xfrm>
            <a:off x="734104" y="4756098"/>
            <a:ext cx="4534582" cy="1552575"/>
          </a:xfrm>
          <a:prstGeom prst="rect">
            <a:avLst/>
          </a:prstGeom>
        </p:spPr>
      </p:pic>
    </p:spTree>
    <p:extLst>
      <p:ext uri="{BB962C8B-B14F-4D97-AF65-F5344CB8AC3E}">
        <p14:creationId xmlns:p14="http://schemas.microsoft.com/office/powerpoint/2010/main" val="158148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320447" y="2269444"/>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20447" y="4343223"/>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12</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Bottom 5 Pizza By Quantity</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5AFFC879-E02E-35EB-6E22-5576E1A33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884D47-9803-47FC-57C0-995129E0F198}"/>
              </a:ext>
            </a:extLst>
          </p:cNvPr>
          <p:cNvSpPr txBox="1"/>
          <p:nvPr/>
        </p:nvSpPr>
        <p:spPr>
          <a:xfrm flipH="1">
            <a:off x="6523263" y="1341222"/>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a:extLst>
              <a:ext uri="{FF2B5EF4-FFF2-40B4-BE49-F238E27FC236}">
                <a16:creationId xmlns:a16="http://schemas.microsoft.com/office/drawing/2014/main" id="{085B3DD2-C791-01AF-979B-53D4E19D4BE9}"/>
              </a:ext>
            </a:extLst>
          </p:cNvPr>
          <p:cNvPicPr>
            <a:picLocks noChangeAspect="1"/>
          </p:cNvPicPr>
          <p:nvPr/>
        </p:nvPicPr>
        <p:blipFill>
          <a:blip r:embed="rId4"/>
          <a:stretch>
            <a:fillRect/>
          </a:stretch>
        </p:blipFill>
        <p:spPr>
          <a:xfrm>
            <a:off x="6523263" y="1710554"/>
            <a:ext cx="5348290" cy="2314575"/>
          </a:xfrm>
          <a:prstGeom prst="rect">
            <a:avLst/>
          </a:prstGeom>
        </p:spPr>
      </p:pic>
      <p:pic>
        <p:nvPicPr>
          <p:cNvPr id="8" name="Picture 7">
            <a:extLst>
              <a:ext uri="{FF2B5EF4-FFF2-40B4-BE49-F238E27FC236}">
                <a16:creationId xmlns:a16="http://schemas.microsoft.com/office/drawing/2014/main" id="{62899DC8-6550-ADD3-2BFA-EB0388CA5AFA}"/>
              </a:ext>
            </a:extLst>
          </p:cNvPr>
          <p:cNvPicPr>
            <a:picLocks noChangeAspect="1"/>
          </p:cNvPicPr>
          <p:nvPr/>
        </p:nvPicPr>
        <p:blipFill>
          <a:blip r:embed="rId5"/>
          <a:stretch>
            <a:fillRect/>
          </a:stretch>
        </p:blipFill>
        <p:spPr>
          <a:xfrm>
            <a:off x="734784" y="3077586"/>
            <a:ext cx="4933953" cy="1076325"/>
          </a:xfrm>
          <a:prstGeom prst="rect">
            <a:avLst/>
          </a:prstGeom>
        </p:spPr>
      </p:pic>
      <p:pic>
        <p:nvPicPr>
          <p:cNvPr id="13" name="Picture 12">
            <a:extLst>
              <a:ext uri="{FF2B5EF4-FFF2-40B4-BE49-F238E27FC236}">
                <a16:creationId xmlns:a16="http://schemas.microsoft.com/office/drawing/2014/main" id="{9732B8E2-C1E9-8416-D7F8-A375A289512F}"/>
              </a:ext>
            </a:extLst>
          </p:cNvPr>
          <p:cNvPicPr>
            <a:picLocks noChangeAspect="1"/>
          </p:cNvPicPr>
          <p:nvPr/>
        </p:nvPicPr>
        <p:blipFill>
          <a:blip r:embed="rId6"/>
          <a:stretch>
            <a:fillRect/>
          </a:stretch>
        </p:blipFill>
        <p:spPr>
          <a:xfrm>
            <a:off x="320447" y="4876693"/>
            <a:ext cx="5348290" cy="1724025"/>
          </a:xfrm>
          <a:prstGeom prst="rect">
            <a:avLst/>
          </a:prstGeom>
        </p:spPr>
      </p:pic>
      <p:sp>
        <p:nvSpPr>
          <p:cNvPr id="5" name="TextBox 4">
            <a:extLst>
              <a:ext uri="{FF2B5EF4-FFF2-40B4-BE49-F238E27FC236}">
                <a16:creationId xmlns:a16="http://schemas.microsoft.com/office/drawing/2014/main" id="{7EDBB3DD-9744-8535-C652-734317AC4569}"/>
              </a:ext>
            </a:extLst>
          </p:cNvPr>
          <p:cNvSpPr txBox="1"/>
          <p:nvPr/>
        </p:nvSpPr>
        <p:spPr>
          <a:xfrm>
            <a:off x="6523263" y="3967420"/>
            <a:ext cx="5505451" cy="2585323"/>
          </a:xfrm>
          <a:prstGeom prst="rect">
            <a:avLst/>
          </a:prstGeom>
          <a:noFill/>
        </p:spPr>
        <p:txBody>
          <a:bodyPr wrap="square">
            <a:spAutoFit/>
          </a:bodyPr>
          <a:lstStyle/>
          <a:p>
            <a:pPr algn="just"/>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dirty="0"/>
          </a:p>
          <a:p>
            <a:pPr marL="285750" indent="-285750" algn="just">
              <a:buFont typeface="Arial" panose="020B0604020202020204" pitchFamily="34" charset="0"/>
              <a:buChar char="•"/>
            </a:pPr>
            <a:r>
              <a:rPr lang="en-US" dirty="0"/>
              <a:t>The visual is a horizontal bar chart showing the total revenue generated by the bottom five pizzas Quantity.</a:t>
            </a:r>
          </a:p>
          <a:p>
            <a:pPr marL="285750" indent="-285750" algn="just">
              <a:buFont typeface="Arial" panose="020B0604020202020204" pitchFamily="34" charset="0"/>
              <a:buChar char="•"/>
            </a:pPr>
            <a:r>
              <a:rPr lang="en-US" dirty="0"/>
              <a:t>The bars are colored in a gradient of dark yellow to brown, indicating the revenue values visually. The darkest shade represents the highest revenue within this group (961), and the lightest shade represents the lowest revenue (490).</a:t>
            </a:r>
            <a:endParaRPr lang="en-IN" dirty="0"/>
          </a:p>
        </p:txBody>
      </p:sp>
    </p:spTree>
    <p:extLst>
      <p:ext uri="{BB962C8B-B14F-4D97-AF65-F5344CB8AC3E}">
        <p14:creationId xmlns:p14="http://schemas.microsoft.com/office/powerpoint/2010/main" val="140748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320447" y="2269444"/>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20447" y="4343223"/>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12</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Top 5 Pizza By Total Orders</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5AFFC879-E02E-35EB-6E22-5576E1A33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884D47-9803-47FC-57C0-995129E0F198}"/>
              </a:ext>
            </a:extLst>
          </p:cNvPr>
          <p:cNvSpPr txBox="1"/>
          <p:nvPr/>
        </p:nvSpPr>
        <p:spPr>
          <a:xfrm flipH="1">
            <a:off x="6096000" y="1169306"/>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Picture 4">
            <a:extLst>
              <a:ext uri="{FF2B5EF4-FFF2-40B4-BE49-F238E27FC236}">
                <a16:creationId xmlns:a16="http://schemas.microsoft.com/office/drawing/2014/main" id="{7BCD64D9-2B49-92C7-B0D4-E8C895F6EF38}"/>
              </a:ext>
            </a:extLst>
          </p:cNvPr>
          <p:cNvPicPr>
            <a:picLocks noChangeAspect="1"/>
          </p:cNvPicPr>
          <p:nvPr/>
        </p:nvPicPr>
        <p:blipFill>
          <a:blip r:embed="rId4"/>
          <a:stretch>
            <a:fillRect/>
          </a:stretch>
        </p:blipFill>
        <p:spPr>
          <a:xfrm>
            <a:off x="734785" y="3003863"/>
            <a:ext cx="4724400" cy="952500"/>
          </a:xfrm>
          <a:prstGeom prst="rect">
            <a:avLst/>
          </a:prstGeom>
        </p:spPr>
      </p:pic>
      <p:pic>
        <p:nvPicPr>
          <p:cNvPr id="9" name="Picture 8">
            <a:extLst>
              <a:ext uri="{FF2B5EF4-FFF2-40B4-BE49-F238E27FC236}">
                <a16:creationId xmlns:a16="http://schemas.microsoft.com/office/drawing/2014/main" id="{A3A618B4-5924-C08E-9C73-7CE193C032D3}"/>
              </a:ext>
            </a:extLst>
          </p:cNvPr>
          <p:cNvPicPr>
            <a:picLocks noChangeAspect="1"/>
          </p:cNvPicPr>
          <p:nvPr/>
        </p:nvPicPr>
        <p:blipFill>
          <a:blip r:embed="rId5"/>
          <a:stretch>
            <a:fillRect/>
          </a:stretch>
        </p:blipFill>
        <p:spPr>
          <a:xfrm>
            <a:off x="630009" y="4848226"/>
            <a:ext cx="4829175" cy="1890032"/>
          </a:xfrm>
          <a:prstGeom prst="rect">
            <a:avLst/>
          </a:prstGeom>
        </p:spPr>
      </p:pic>
      <p:pic>
        <p:nvPicPr>
          <p:cNvPr id="10" name="Picture 9">
            <a:extLst>
              <a:ext uri="{FF2B5EF4-FFF2-40B4-BE49-F238E27FC236}">
                <a16:creationId xmlns:a16="http://schemas.microsoft.com/office/drawing/2014/main" id="{72035B4A-879E-9366-A663-1AFF5349E747}"/>
              </a:ext>
            </a:extLst>
          </p:cNvPr>
          <p:cNvPicPr>
            <a:picLocks noChangeAspect="1"/>
          </p:cNvPicPr>
          <p:nvPr/>
        </p:nvPicPr>
        <p:blipFill>
          <a:blip r:embed="rId6"/>
          <a:stretch>
            <a:fillRect/>
          </a:stretch>
        </p:blipFill>
        <p:spPr>
          <a:xfrm>
            <a:off x="6096000" y="1538638"/>
            <a:ext cx="5138736" cy="2200275"/>
          </a:xfrm>
          <a:prstGeom prst="rect">
            <a:avLst/>
          </a:prstGeom>
        </p:spPr>
      </p:pic>
      <p:sp>
        <p:nvSpPr>
          <p:cNvPr id="4" name="TextBox 3">
            <a:extLst>
              <a:ext uri="{FF2B5EF4-FFF2-40B4-BE49-F238E27FC236}">
                <a16:creationId xmlns:a16="http://schemas.microsoft.com/office/drawing/2014/main" id="{6620CAB0-5051-54FD-889B-7CA06CB8531C}"/>
              </a:ext>
            </a:extLst>
          </p:cNvPr>
          <p:cNvSpPr txBox="1"/>
          <p:nvPr/>
        </p:nvSpPr>
        <p:spPr>
          <a:xfrm>
            <a:off x="6096000" y="3738913"/>
            <a:ext cx="5505451" cy="2585323"/>
          </a:xfrm>
          <a:prstGeom prst="rect">
            <a:avLst/>
          </a:prstGeom>
          <a:noFill/>
        </p:spPr>
        <p:txBody>
          <a:bodyPr wrap="square">
            <a:spAutoFit/>
          </a:bodyPr>
          <a:lstStyle/>
          <a:p>
            <a:pPr algn="just"/>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dirty="0"/>
          </a:p>
          <a:p>
            <a:pPr marL="285750" indent="-285750" algn="just">
              <a:buFont typeface="Arial" panose="020B0604020202020204" pitchFamily="34" charset="0"/>
              <a:buChar char="•"/>
            </a:pPr>
            <a:r>
              <a:rPr lang="en-US" dirty="0"/>
              <a:t>The visual is a horizontal bar chart showing the top five pizzas by quantity Orders.</a:t>
            </a:r>
          </a:p>
          <a:p>
            <a:pPr marL="285750" indent="-285750" algn="just">
              <a:buFont typeface="Arial" panose="020B0604020202020204" pitchFamily="34" charset="0"/>
              <a:buChar char="•"/>
            </a:pPr>
            <a:r>
              <a:rPr lang="en-US" dirty="0"/>
              <a:t>The bars are colored in shades of Blue to Light Blue, indicating the quantity values visually. The darkest shade represents the highest quantity sold (385), and the lighter shades represent slightly lower quantities (358).</a:t>
            </a:r>
          </a:p>
          <a:p>
            <a:pPr algn="just"/>
            <a:endParaRPr lang="en-IN" dirty="0"/>
          </a:p>
        </p:txBody>
      </p:sp>
    </p:spTree>
    <p:extLst>
      <p:ext uri="{BB962C8B-B14F-4D97-AF65-F5344CB8AC3E}">
        <p14:creationId xmlns:p14="http://schemas.microsoft.com/office/powerpoint/2010/main" val="72236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97CB5C-22DF-497D-A55A-98F22D671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3700185-5B8D-6045-B4ED-DFDF1579ECF2}"/>
              </a:ext>
            </a:extLst>
          </p:cNvPr>
          <p:cNvSpPr txBox="1"/>
          <p:nvPr/>
        </p:nvSpPr>
        <p:spPr>
          <a:xfrm>
            <a:off x="2857500" y="848259"/>
            <a:ext cx="6096000" cy="370486"/>
          </a:xfrm>
          <a:prstGeom prst="rect">
            <a:avLst/>
          </a:prstGeom>
          <a:noFill/>
        </p:spPr>
        <p:txBody>
          <a:bodyPr wrap="square">
            <a:spAutoFit/>
          </a:bodyPr>
          <a:lstStyle/>
          <a:p>
            <a:pPr marL="1905" algn="ctr">
              <a:lnSpc>
                <a:spcPts val="1975"/>
              </a:lnSpc>
              <a:spcBef>
                <a:spcPts val="70"/>
              </a:spcBef>
              <a:spcAft>
                <a:spcPts val="800"/>
              </a:spcAft>
            </a:pPr>
            <a:r>
              <a:rPr lang="en-IN" sz="28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Project Overview</a:t>
            </a:r>
            <a:r>
              <a:rPr lang="en-IN" sz="2800" kern="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endParaRPr lang="en-IN" sz="28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2" descr="Classic Margherita Pizza - Poor Man's Gourmet Kitchen">
            <a:extLst>
              <a:ext uri="{FF2B5EF4-FFF2-40B4-BE49-F238E27FC236}">
                <a16:creationId xmlns:a16="http://schemas.microsoft.com/office/drawing/2014/main" id="{77B959BE-4634-FFEF-A173-778F17BA7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2CBBD58-CDE3-C0E4-EBEF-FDB4274855D5}"/>
              </a:ext>
            </a:extLst>
          </p:cNvPr>
          <p:cNvSpPr txBox="1"/>
          <p:nvPr/>
        </p:nvSpPr>
        <p:spPr>
          <a:xfrm>
            <a:off x="859971" y="1729025"/>
            <a:ext cx="10091058" cy="3108543"/>
          </a:xfrm>
          <a:prstGeom prst="rect">
            <a:avLst/>
          </a:prstGeom>
          <a:noFill/>
        </p:spPr>
        <p:txBody>
          <a:bodyPr wrap="square">
            <a:spAutoFit/>
          </a:bodyPr>
          <a:lstStyle/>
          <a:p>
            <a:pPr algn="just"/>
            <a:r>
              <a:rPr lang="en-IN" sz="2800" dirty="0"/>
              <a:t>Project Overview: This SQL project revolves around a database schema designed to manage and nalyze data for a pizza store. The database consists of four primary tables: order_details, pizzas, orders, and pizza_types. Each table plays a crucial role in storing different facets of the business operations, from individual orders to the types of pizzas offered. Below is a detailed description of each table and its columns:</a:t>
            </a:r>
          </a:p>
        </p:txBody>
      </p:sp>
    </p:spTree>
    <p:extLst>
      <p:ext uri="{BB962C8B-B14F-4D97-AF65-F5344CB8AC3E}">
        <p14:creationId xmlns:p14="http://schemas.microsoft.com/office/powerpoint/2010/main" val="208054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04B57-5B96-9BBA-3976-547267508E9E}"/>
              </a:ext>
            </a:extLst>
          </p:cNvPr>
          <p:cNvSpPr txBox="1"/>
          <p:nvPr/>
        </p:nvSpPr>
        <p:spPr>
          <a:xfrm flipH="1">
            <a:off x="320447" y="2269444"/>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20447" y="4343223"/>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TextBox 2">
            <a:extLst>
              <a:ext uri="{FF2B5EF4-FFF2-40B4-BE49-F238E27FC236}">
                <a16:creationId xmlns:a16="http://schemas.microsoft.com/office/drawing/2014/main" id="{6A0BE324-B2D9-AD7B-BF1A-760564965D77}"/>
              </a:ext>
            </a:extLst>
          </p:cNvPr>
          <p:cNvSpPr txBox="1"/>
          <p:nvPr/>
        </p:nvSpPr>
        <p:spPr>
          <a:xfrm>
            <a:off x="2563585" y="622638"/>
            <a:ext cx="7919357"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12</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Bottom 5 Pizza By Total Orders</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 name="Picture 1" descr="Classic Margherita Pizza - Poor Man's Gourmet Kitchen">
            <a:extLst>
              <a:ext uri="{FF2B5EF4-FFF2-40B4-BE49-F238E27FC236}">
                <a16:creationId xmlns:a16="http://schemas.microsoft.com/office/drawing/2014/main" id="{5AFFC879-E02E-35EB-6E22-5576E1A33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884D47-9803-47FC-57C0-995129E0F198}"/>
              </a:ext>
            </a:extLst>
          </p:cNvPr>
          <p:cNvSpPr txBox="1"/>
          <p:nvPr/>
        </p:nvSpPr>
        <p:spPr>
          <a:xfrm flipH="1">
            <a:off x="6597416" y="1241030"/>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5" name="Picture 4">
            <a:extLst>
              <a:ext uri="{FF2B5EF4-FFF2-40B4-BE49-F238E27FC236}">
                <a16:creationId xmlns:a16="http://schemas.microsoft.com/office/drawing/2014/main" id="{4BE8F1E4-75A4-13EA-F23E-1920FDDA9637}"/>
              </a:ext>
            </a:extLst>
          </p:cNvPr>
          <p:cNvPicPr>
            <a:picLocks noChangeAspect="1"/>
          </p:cNvPicPr>
          <p:nvPr/>
        </p:nvPicPr>
        <p:blipFill>
          <a:blip r:embed="rId4"/>
          <a:stretch>
            <a:fillRect/>
          </a:stretch>
        </p:blipFill>
        <p:spPr>
          <a:xfrm>
            <a:off x="734785" y="2952750"/>
            <a:ext cx="5361215" cy="952500"/>
          </a:xfrm>
          <a:prstGeom prst="rect">
            <a:avLst/>
          </a:prstGeom>
        </p:spPr>
      </p:pic>
      <p:pic>
        <p:nvPicPr>
          <p:cNvPr id="9" name="Picture 8">
            <a:extLst>
              <a:ext uri="{FF2B5EF4-FFF2-40B4-BE49-F238E27FC236}">
                <a16:creationId xmlns:a16="http://schemas.microsoft.com/office/drawing/2014/main" id="{C4BE9C74-1F17-12B1-A862-18DEF30D9EF3}"/>
              </a:ext>
            </a:extLst>
          </p:cNvPr>
          <p:cNvPicPr>
            <a:picLocks noChangeAspect="1"/>
          </p:cNvPicPr>
          <p:nvPr/>
        </p:nvPicPr>
        <p:blipFill>
          <a:blip r:embed="rId5"/>
          <a:stretch>
            <a:fillRect/>
          </a:stretch>
        </p:blipFill>
        <p:spPr>
          <a:xfrm>
            <a:off x="734784" y="4833445"/>
            <a:ext cx="5361215" cy="1828800"/>
          </a:xfrm>
          <a:prstGeom prst="rect">
            <a:avLst/>
          </a:prstGeom>
        </p:spPr>
      </p:pic>
      <p:pic>
        <p:nvPicPr>
          <p:cNvPr id="14" name="Picture 13">
            <a:extLst>
              <a:ext uri="{FF2B5EF4-FFF2-40B4-BE49-F238E27FC236}">
                <a16:creationId xmlns:a16="http://schemas.microsoft.com/office/drawing/2014/main" id="{45F99CB2-BFE5-DBBB-3638-574D6372EC0C}"/>
              </a:ext>
            </a:extLst>
          </p:cNvPr>
          <p:cNvPicPr>
            <a:picLocks noChangeAspect="1"/>
          </p:cNvPicPr>
          <p:nvPr/>
        </p:nvPicPr>
        <p:blipFill>
          <a:blip r:embed="rId6"/>
          <a:stretch>
            <a:fillRect/>
          </a:stretch>
        </p:blipFill>
        <p:spPr>
          <a:xfrm>
            <a:off x="6095999" y="1602878"/>
            <a:ext cx="5775554" cy="2295525"/>
          </a:xfrm>
          <a:prstGeom prst="rect">
            <a:avLst/>
          </a:prstGeom>
        </p:spPr>
      </p:pic>
      <p:sp>
        <p:nvSpPr>
          <p:cNvPr id="4" name="TextBox 3">
            <a:extLst>
              <a:ext uri="{FF2B5EF4-FFF2-40B4-BE49-F238E27FC236}">
                <a16:creationId xmlns:a16="http://schemas.microsoft.com/office/drawing/2014/main" id="{2FD420FE-D05A-1320-E058-D7CE33A0F554}"/>
              </a:ext>
            </a:extLst>
          </p:cNvPr>
          <p:cNvSpPr txBox="1"/>
          <p:nvPr/>
        </p:nvSpPr>
        <p:spPr>
          <a:xfrm>
            <a:off x="6095998" y="3905250"/>
            <a:ext cx="5775554" cy="2585323"/>
          </a:xfrm>
          <a:prstGeom prst="rect">
            <a:avLst/>
          </a:prstGeom>
          <a:noFill/>
        </p:spPr>
        <p:txBody>
          <a:bodyPr wrap="square">
            <a:spAutoFit/>
          </a:bodyPr>
          <a:lstStyle/>
          <a:p>
            <a:pPr algn="just"/>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dirty="0"/>
          </a:p>
          <a:p>
            <a:pPr marL="285750" indent="-285750" algn="just">
              <a:buFont typeface="Arial" panose="020B0604020202020204" pitchFamily="34" charset="0"/>
              <a:buChar char="•"/>
            </a:pPr>
            <a:r>
              <a:rPr lang="en-US" dirty="0"/>
              <a:t>The visual is a horizontal bar chart showing the top five pizzas by quantity Orders.</a:t>
            </a:r>
          </a:p>
          <a:p>
            <a:pPr marL="285750" indent="-285750" algn="just">
              <a:buFont typeface="Arial" panose="020B0604020202020204" pitchFamily="34" charset="0"/>
              <a:buChar char="•"/>
            </a:pPr>
            <a:r>
              <a:rPr lang="en-US" dirty="0"/>
              <a:t>The bars are colored in shades of Blue to Light Blue, indicating the quantity values visually. The darkest shade represents the highest quantity sold (329), and the lighter shades represent slightly lower quantities (262).</a:t>
            </a:r>
          </a:p>
          <a:p>
            <a:pPr algn="just"/>
            <a:endParaRPr lang="en-IN" dirty="0"/>
          </a:p>
        </p:txBody>
      </p:sp>
    </p:spTree>
    <p:extLst>
      <p:ext uri="{BB962C8B-B14F-4D97-AF65-F5344CB8AC3E}">
        <p14:creationId xmlns:p14="http://schemas.microsoft.com/office/powerpoint/2010/main" val="213874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assic Margherita Pizza - Poor Man's Gourmet Kitchen">
            <a:extLst>
              <a:ext uri="{FF2B5EF4-FFF2-40B4-BE49-F238E27FC236}">
                <a16:creationId xmlns:a16="http://schemas.microsoft.com/office/drawing/2014/main" id="{F314DEB1-A2C2-2340-FF74-735DE9678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thanks">
            <a:extLst>
              <a:ext uri="{FF2B5EF4-FFF2-40B4-BE49-F238E27FC236}">
                <a16:creationId xmlns:a16="http://schemas.microsoft.com/office/drawing/2014/main" id="{1CCAAFCF-0648-D03E-8213-896B3F2DB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4314" y="2045153"/>
            <a:ext cx="5203371"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90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D24E0-A111-B5F2-4E3E-9F670CAF1868}"/>
              </a:ext>
            </a:extLst>
          </p:cNvPr>
          <p:cNvSpPr>
            <a:spLocks noGrp="1"/>
          </p:cNvSpPr>
          <p:nvPr>
            <p:ph idx="1"/>
          </p:nvPr>
        </p:nvSpPr>
        <p:spPr>
          <a:xfrm>
            <a:off x="695914" y="1504950"/>
            <a:ext cx="10620855" cy="2969079"/>
          </a:xfrm>
        </p:spPr>
        <p:txBody>
          <a:bodyPr/>
          <a:lstStyle/>
          <a:p>
            <a:pPr algn="l"/>
            <a:r>
              <a:rPr lang="en-US" b="0" i="0" dirty="0">
                <a:solidFill>
                  <a:srgbClr val="1F2328"/>
                </a:solidFill>
                <a:effectLst/>
                <a:highlight>
                  <a:srgbClr val="FFFFFF"/>
                </a:highlight>
                <a:latin typeface="-apple-system"/>
              </a:rPr>
              <a:t>The raw data for this project is presented in 4 CSV files. This data represents a year’s worth of sales for a pizza outlet, and they need to answer a few questions which will help them make important decisions to increase sales and improve their business.</a:t>
            </a:r>
          </a:p>
          <a:p>
            <a:pPr algn="l"/>
            <a:r>
              <a:rPr lang="en-US" b="0" i="0" dirty="0">
                <a:solidFill>
                  <a:srgbClr val="1F2328"/>
                </a:solidFill>
                <a:effectLst/>
                <a:highlight>
                  <a:srgbClr val="FFFFFF"/>
                </a:highlight>
                <a:latin typeface="-apple-system"/>
              </a:rPr>
              <a:t>The project is done in Microsoft SQL server and presented in Power BI. The data was loaded into 4 tables. This project involves the use of simple joins and sub-queries.</a:t>
            </a:r>
          </a:p>
          <a:p>
            <a:endParaRPr lang="en-IN" dirty="0"/>
          </a:p>
        </p:txBody>
      </p:sp>
      <p:sp>
        <p:nvSpPr>
          <p:cNvPr id="5" name="TextBox 4">
            <a:extLst>
              <a:ext uri="{FF2B5EF4-FFF2-40B4-BE49-F238E27FC236}">
                <a16:creationId xmlns:a16="http://schemas.microsoft.com/office/drawing/2014/main" id="{E115F9C6-E96A-EA20-E123-40C4AECE6BE8}"/>
              </a:ext>
            </a:extLst>
          </p:cNvPr>
          <p:cNvSpPr txBox="1"/>
          <p:nvPr/>
        </p:nvSpPr>
        <p:spPr>
          <a:xfrm>
            <a:off x="2699657" y="739993"/>
            <a:ext cx="6096000" cy="370486"/>
          </a:xfrm>
          <a:prstGeom prst="rect">
            <a:avLst/>
          </a:prstGeom>
          <a:noFill/>
        </p:spPr>
        <p:txBody>
          <a:bodyPr wrap="square">
            <a:spAutoFit/>
          </a:bodyPr>
          <a:lstStyle/>
          <a:p>
            <a:pPr marL="1905" algn="ctr">
              <a:lnSpc>
                <a:spcPts val="1975"/>
              </a:lnSpc>
              <a:spcBef>
                <a:spcPts val="70"/>
              </a:spcBef>
              <a:spcAft>
                <a:spcPts val="800"/>
              </a:spcAft>
            </a:pPr>
            <a:r>
              <a:rPr lang="en-IN" sz="28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About Data Set</a:t>
            </a:r>
            <a:endParaRPr lang="en-IN" sz="28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30303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E7607-7581-4530-BDD9-0AC6168A2843}"/>
              </a:ext>
            </a:extLst>
          </p:cNvPr>
          <p:cNvPicPr>
            <a:picLocks noChangeAspect="1"/>
          </p:cNvPicPr>
          <p:nvPr/>
        </p:nvPicPr>
        <p:blipFill rotWithShape="1">
          <a:blip r:embed="rId2"/>
          <a:srcRect l="3810" t="21587" r="10317" b="6508"/>
          <a:stretch/>
        </p:blipFill>
        <p:spPr>
          <a:xfrm>
            <a:off x="0" y="914401"/>
            <a:ext cx="12192000" cy="5943600"/>
          </a:xfrm>
          <a:prstGeom prst="rect">
            <a:avLst/>
          </a:prstGeom>
        </p:spPr>
      </p:pic>
      <p:sp>
        <p:nvSpPr>
          <p:cNvPr id="6" name="TextBox 5">
            <a:extLst>
              <a:ext uri="{FF2B5EF4-FFF2-40B4-BE49-F238E27FC236}">
                <a16:creationId xmlns:a16="http://schemas.microsoft.com/office/drawing/2014/main" id="{C74F5500-5B6A-B3A0-85D7-F27EEF2769EF}"/>
              </a:ext>
            </a:extLst>
          </p:cNvPr>
          <p:cNvSpPr txBox="1"/>
          <p:nvPr/>
        </p:nvSpPr>
        <p:spPr>
          <a:xfrm>
            <a:off x="2525486" y="369878"/>
            <a:ext cx="6096000" cy="370486"/>
          </a:xfrm>
          <a:prstGeom prst="rect">
            <a:avLst/>
          </a:prstGeom>
          <a:noFill/>
        </p:spPr>
        <p:txBody>
          <a:bodyPr wrap="square">
            <a:spAutoFit/>
          </a:bodyPr>
          <a:lstStyle/>
          <a:p>
            <a:pPr marL="1905" algn="ctr">
              <a:lnSpc>
                <a:spcPts val="1975"/>
              </a:lnSpc>
              <a:spcBef>
                <a:spcPts val="70"/>
              </a:spcBef>
              <a:spcAft>
                <a:spcPts val="800"/>
              </a:spcAft>
            </a:pPr>
            <a:r>
              <a:rPr lang="en-IN" sz="28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Relationship</a:t>
            </a:r>
            <a:endParaRPr lang="en-IN" sz="28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7881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0E8F9E-9E5D-B3FC-43FE-9A9D8182C0F1}"/>
              </a:ext>
            </a:extLst>
          </p:cNvPr>
          <p:cNvSpPr txBox="1"/>
          <p:nvPr/>
        </p:nvSpPr>
        <p:spPr>
          <a:xfrm>
            <a:off x="1978027" y="320266"/>
            <a:ext cx="10548256" cy="754694"/>
          </a:xfrm>
          <a:prstGeom prst="rect">
            <a:avLst/>
          </a:prstGeom>
          <a:noFill/>
        </p:spPr>
        <p:txBody>
          <a:bodyPr wrap="square">
            <a:spAutoFit/>
          </a:bodyPr>
          <a:lstStyle/>
          <a:p>
            <a:pPr>
              <a:lnSpc>
                <a:spcPct val="150000"/>
              </a:lnSpc>
              <a:spcAft>
                <a:spcPts val="800"/>
              </a:spcAft>
            </a:pP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1. Total Revenue:</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6">
            <a:extLst>
              <a:ext uri="{FF2B5EF4-FFF2-40B4-BE49-F238E27FC236}">
                <a16:creationId xmlns:a16="http://schemas.microsoft.com/office/drawing/2014/main" id="{3BDF3C48-3D32-1FC2-9CFB-AFD6B0800FC9}"/>
              </a:ext>
            </a:extLst>
          </p:cNvPr>
          <p:cNvGrpSpPr>
            <a:grpSpLocks/>
          </p:cNvGrpSpPr>
          <p:nvPr/>
        </p:nvGrpSpPr>
        <p:grpSpPr bwMode="auto">
          <a:xfrm>
            <a:off x="163513" y="161925"/>
            <a:ext cx="596900" cy="179388"/>
            <a:chOff x="0" y="0"/>
            <a:chExt cx="4705" cy="1415"/>
          </a:xfrm>
        </p:grpSpPr>
        <p:sp>
          <p:nvSpPr>
            <p:cNvPr id="8" name="WS_polygon7">
              <a:extLst>
                <a:ext uri="{FF2B5EF4-FFF2-40B4-BE49-F238E27FC236}">
                  <a16:creationId xmlns:a16="http://schemas.microsoft.com/office/drawing/2014/main" id="{647371A0-6E40-45F9-2981-718262E7DC56}"/>
                </a:ext>
              </a:extLst>
            </p:cNvPr>
            <p:cNvSpPr>
              <a:spLocks noChangeArrowheads="1"/>
            </p:cNvSpPr>
            <p:nvPr/>
          </p:nvSpPr>
          <p:spPr bwMode="auto">
            <a:xfrm>
              <a:off x="20" y="20"/>
              <a:ext cx="4665" cy="1375"/>
            </a:xfrm>
            <a:custGeom>
              <a:avLst/>
              <a:gdLst>
                <a:gd name="T0" fmla="*/ 4665 w 4665"/>
                <a:gd name="T1" fmla="*/ 1085 h 1375"/>
                <a:gd name="T2" fmla="*/ 2750 w 4665"/>
                <a:gd name="T3" fmla="*/ 395 h 1375"/>
                <a:gd name="T4" fmla="*/ 2600 w 4665"/>
                <a:gd name="T5" fmla="*/ 920 h 1375"/>
                <a:gd name="T6" fmla="*/ 2955 w 4665"/>
                <a:gd name="T7" fmla="*/ 690 h 1375"/>
                <a:gd name="T8" fmla="*/ 4515 w 4665"/>
                <a:gd name="T9" fmla="*/ 310 h 1375"/>
                <a:gd name="T10" fmla="*/ 4515 w 4665"/>
                <a:gd name="T11" fmla="*/ 460 h 1375"/>
                <a:gd name="T12" fmla="*/ 3370 w 4665"/>
                <a:gd name="T13" fmla="*/ 310 h 1375"/>
                <a:gd name="T14" fmla="*/ 3430 w 4665"/>
                <a:gd name="T15" fmla="*/ 960 h 1375"/>
                <a:gd name="T16" fmla="*/ 3715 w 4665"/>
                <a:gd name="T17" fmla="*/ 875 h 1375"/>
                <a:gd name="T18" fmla="*/ 3865 w 4665"/>
                <a:gd name="T19" fmla="*/ 310 h 1375"/>
                <a:gd name="T20" fmla="*/ 3750 w 4665"/>
                <a:gd name="T21" fmla="*/ 970 h 1375"/>
                <a:gd name="T22" fmla="*/ 3290 w 4665"/>
                <a:gd name="T23" fmla="*/ 1010 h 1375"/>
                <a:gd name="T24" fmla="*/ 3240 w 4665"/>
                <a:gd name="T25" fmla="*/ 310 h 1375"/>
                <a:gd name="T26" fmla="*/ 1310 w 4665"/>
                <a:gd name="T27" fmla="*/ 740 h 1375"/>
                <a:gd name="T28" fmla="*/ 1470 w 4665"/>
                <a:gd name="T29" fmla="*/ 990 h 1375"/>
                <a:gd name="T30" fmla="*/ 1675 w 4665"/>
                <a:gd name="T31" fmla="*/ 725 h 1375"/>
                <a:gd name="T32" fmla="*/ 1805 w 4665"/>
                <a:gd name="T33" fmla="*/ 1085 h 1375"/>
                <a:gd name="T34" fmla="*/ 1445 w 4665"/>
                <a:gd name="T35" fmla="*/ 1100 h 1375"/>
                <a:gd name="T36" fmla="*/ 1190 w 4665"/>
                <a:gd name="T37" fmla="*/ 910 h 1375"/>
                <a:gd name="T38" fmla="*/ 2765 w 4665"/>
                <a:gd name="T39" fmla="*/ 295 h 1375"/>
                <a:gd name="T40" fmla="*/ 3090 w 4665"/>
                <a:gd name="T41" fmla="*/ 690 h 1375"/>
                <a:gd name="T42" fmla="*/ 2755 w 4665"/>
                <a:gd name="T43" fmla="*/ 1100 h 1375"/>
                <a:gd name="T44" fmla="*/ 2550 w 4665"/>
                <a:gd name="T45" fmla="*/ 1380 h 1375"/>
                <a:gd name="T46" fmla="*/ 2540 w 4665"/>
                <a:gd name="T47" fmla="*/ 310 h 1375"/>
                <a:gd name="T48" fmla="*/ 2765 w 4665"/>
                <a:gd name="T49" fmla="*/ 295 h 1375"/>
                <a:gd name="T50" fmla="*/ 145 w 4665"/>
                <a:gd name="T51" fmla="*/ 565 h 1375"/>
                <a:gd name="T52" fmla="*/ 770 w 4665"/>
                <a:gd name="T53" fmla="*/ 870 h 1375"/>
                <a:gd name="T54" fmla="*/ 700 w 4665"/>
                <a:gd name="T55" fmla="*/ 175 h 1375"/>
                <a:gd name="T56" fmla="*/ 4220 w 4665"/>
                <a:gd name="T57" fmla="*/ 310 h 1375"/>
                <a:gd name="T58" fmla="*/ 4220 w 4665"/>
                <a:gd name="T59" fmla="*/ 415 h 1375"/>
                <a:gd name="T60" fmla="*/ 4250 w 4665"/>
                <a:gd name="T61" fmla="*/ 960 h 1375"/>
                <a:gd name="T62" fmla="*/ 4370 w 4665"/>
                <a:gd name="T63" fmla="*/ 1080 h 1375"/>
                <a:gd name="T64" fmla="*/ 4105 w 4665"/>
                <a:gd name="T65" fmla="*/ 1010 h 1375"/>
                <a:gd name="T66" fmla="*/ 3995 w 4665"/>
                <a:gd name="T67" fmla="*/ 415 h 1375"/>
                <a:gd name="T68" fmla="*/ 4090 w 4665"/>
                <a:gd name="T69" fmla="*/ 120 h 1375"/>
                <a:gd name="T70" fmla="*/ 2160 w 4665"/>
                <a:gd name="T71" fmla="*/ 310 h 1375"/>
                <a:gd name="T72" fmla="*/ 2160 w 4665"/>
                <a:gd name="T73" fmla="*/ 415 h 1375"/>
                <a:gd name="T74" fmla="*/ 2190 w 4665"/>
                <a:gd name="T75" fmla="*/ 960 h 1375"/>
                <a:gd name="T76" fmla="*/ 2310 w 4665"/>
                <a:gd name="T77" fmla="*/ 1080 h 1375"/>
                <a:gd name="T78" fmla="*/ 2045 w 4665"/>
                <a:gd name="T79" fmla="*/ 1010 h 1375"/>
                <a:gd name="T80" fmla="*/ 1935 w 4665"/>
                <a:gd name="T81" fmla="*/ 415 h 1375"/>
                <a:gd name="T82" fmla="*/ 2030 w 4665"/>
                <a:gd name="T83" fmla="*/ 120 h 1375"/>
                <a:gd name="T84" fmla="*/ 775 w 4665"/>
                <a:gd name="T85" fmla="*/ 70 h 1375"/>
                <a:gd name="T86" fmla="*/ 950 w 4665"/>
                <a:gd name="T87" fmla="*/ 840 h 1375"/>
                <a:gd name="T88" fmla="*/ 240 w 4665"/>
                <a:gd name="T89" fmla="*/ 1030 h 1375"/>
                <a:gd name="T90" fmla="*/ 140 w 4665"/>
                <a:gd name="T91" fmla="*/ 15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5" h="1375">
                  <a:moveTo>
                    <a:pt x="4515" y="935"/>
                  </a:moveTo>
                  <a:lnTo>
                    <a:pt x="4665" y="935"/>
                  </a:lnTo>
                  <a:lnTo>
                    <a:pt x="4665" y="1085"/>
                  </a:lnTo>
                  <a:lnTo>
                    <a:pt x="4515" y="1085"/>
                  </a:lnTo>
                  <a:lnTo>
                    <a:pt x="4515" y="935"/>
                  </a:lnTo>
                  <a:close/>
                  <a:moveTo>
                    <a:pt x="2750" y="395"/>
                  </a:moveTo>
                  <a:cubicBezTo>
                    <a:pt x="2695" y="395"/>
                    <a:pt x="2645" y="425"/>
                    <a:pt x="2605" y="475"/>
                  </a:cubicBezTo>
                  <a:cubicBezTo>
                    <a:pt x="2560" y="525"/>
                    <a:pt x="2540" y="600"/>
                    <a:pt x="2540" y="700"/>
                  </a:cubicBezTo>
                  <a:cubicBezTo>
                    <a:pt x="2540" y="800"/>
                    <a:pt x="2560" y="875"/>
                    <a:pt x="2600" y="920"/>
                  </a:cubicBezTo>
                  <a:cubicBezTo>
                    <a:pt x="2640" y="970"/>
                    <a:pt x="2690" y="995"/>
                    <a:pt x="2745" y="995"/>
                  </a:cubicBezTo>
                  <a:cubicBezTo>
                    <a:pt x="2805" y="995"/>
                    <a:pt x="2855" y="970"/>
                    <a:pt x="2895" y="920"/>
                  </a:cubicBezTo>
                  <a:cubicBezTo>
                    <a:pt x="2935" y="870"/>
                    <a:pt x="2955" y="795"/>
                    <a:pt x="2955" y="690"/>
                  </a:cubicBezTo>
                  <a:cubicBezTo>
                    <a:pt x="2955" y="590"/>
                    <a:pt x="2935" y="520"/>
                    <a:pt x="2895" y="470"/>
                  </a:cubicBezTo>
                  <a:cubicBezTo>
                    <a:pt x="2855" y="420"/>
                    <a:pt x="2810" y="395"/>
                    <a:pt x="2750" y="395"/>
                  </a:cubicBezTo>
                  <a:close/>
                  <a:moveTo>
                    <a:pt x="4515" y="310"/>
                  </a:moveTo>
                  <a:lnTo>
                    <a:pt x="4665" y="310"/>
                  </a:lnTo>
                  <a:lnTo>
                    <a:pt x="4665" y="460"/>
                  </a:lnTo>
                  <a:lnTo>
                    <a:pt x="4515" y="460"/>
                  </a:lnTo>
                  <a:lnTo>
                    <a:pt x="4515" y="310"/>
                  </a:lnTo>
                  <a:close/>
                  <a:moveTo>
                    <a:pt x="3240" y="310"/>
                  </a:moveTo>
                  <a:lnTo>
                    <a:pt x="3370" y="310"/>
                  </a:lnTo>
                  <a:lnTo>
                    <a:pt x="3370" y="740"/>
                  </a:lnTo>
                  <a:cubicBezTo>
                    <a:pt x="3370" y="810"/>
                    <a:pt x="3375" y="855"/>
                    <a:pt x="3380" y="875"/>
                  </a:cubicBezTo>
                  <a:cubicBezTo>
                    <a:pt x="3385" y="910"/>
                    <a:pt x="3405" y="940"/>
                    <a:pt x="3430" y="960"/>
                  </a:cubicBezTo>
                  <a:cubicBezTo>
                    <a:pt x="3460" y="980"/>
                    <a:pt x="3490" y="990"/>
                    <a:pt x="3530" y="990"/>
                  </a:cubicBezTo>
                  <a:cubicBezTo>
                    <a:pt x="3570" y="990"/>
                    <a:pt x="3605" y="980"/>
                    <a:pt x="3640" y="955"/>
                  </a:cubicBezTo>
                  <a:cubicBezTo>
                    <a:pt x="3675" y="935"/>
                    <a:pt x="3700" y="910"/>
                    <a:pt x="3715" y="875"/>
                  </a:cubicBezTo>
                  <a:cubicBezTo>
                    <a:pt x="3725" y="840"/>
                    <a:pt x="3735" y="790"/>
                    <a:pt x="3735" y="725"/>
                  </a:cubicBezTo>
                  <a:lnTo>
                    <a:pt x="3735" y="310"/>
                  </a:lnTo>
                  <a:lnTo>
                    <a:pt x="3865" y="310"/>
                  </a:lnTo>
                  <a:lnTo>
                    <a:pt x="3865" y="1085"/>
                  </a:lnTo>
                  <a:lnTo>
                    <a:pt x="3750" y="1085"/>
                  </a:lnTo>
                  <a:lnTo>
                    <a:pt x="3750" y="970"/>
                  </a:lnTo>
                  <a:cubicBezTo>
                    <a:pt x="3690" y="1055"/>
                    <a:pt x="3605" y="1100"/>
                    <a:pt x="3505" y="1100"/>
                  </a:cubicBezTo>
                  <a:cubicBezTo>
                    <a:pt x="3460" y="1100"/>
                    <a:pt x="3415" y="1090"/>
                    <a:pt x="3375" y="1075"/>
                  </a:cubicBezTo>
                  <a:cubicBezTo>
                    <a:pt x="3335" y="1055"/>
                    <a:pt x="3310" y="1035"/>
                    <a:pt x="3290" y="1010"/>
                  </a:cubicBezTo>
                  <a:cubicBezTo>
                    <a:pt x="3270" y="980"/>
                    <a:pt x="3255" y="950"/>
                    <a:pt x="3250" y="910"/>
                  </a:cubicBezTo>
                  <a:cubicBezTo>
                    <a:pt x="3245" y="885"/>
                    <a:pt x="3240" y="845"/>
                    <a:pt x="3240" y="790"/>
                  </a:cubicBezTo>
                  <a:lnTo>
                    <a:pt x="3240" y="310"/>
                  </a:lnTo>
                  <a:close/>
                  <a:moveTo>
                    <a:pt x="1180" y="310"/>
                  </a:moveTo>
                  <a:lnTo>
                    <a:pt x="1310" y="310"/>
                  </a:lnTo>
                  <a:lnTo>
                    <a:pt x="1310" y="740"/>
                  </a:lnTo>
                  <a:cubicBezTo>
                    <a:pt x="1310" y="810"/>
                    <a:pt x="1315" y="855"/>
                    <a:pt x="1320" y="875"/>
                  </a:cubicBezTo>
                  <a:cubicBezTo>
                    <a:pt x="1330" y="910"/>
                    <a:pt x="1345" y="940"/>
                    <a:pt x="1370" y="960"/>
                  </a:cubicBezTo>
                  <a:cubicBezTo>
                    <a:pt x="1400" y="980"/>
                    <a:pt x="1430" y="990"/>
                    <a:pt x="1470" y="990"/>
                  </a:cubicBezTo>
                  <a:cubicBezTo>
                    <a:pt x="1510" y="990"/>
                    <a:pt x="1545" y="980"/>
                    <a:pt x="1580" y="955"/>
                  </a:cubicBezTo>
                  <a:cubicBezTo>
                    <a:pt x="1615" y="935"/>
                    <a:pt x="1640" y="910"/>
                    <a:pt x="1655" y="875"/>
                  </a:cubicBezTo>
                  <a:cubicBezTo>
                    <a:pt x="1670" y="840"/>
                    <a:pt x="1675" y="790"/>
                    <a:pt x="1675" y="725"/>
                  </a:cubicBezTo>
                  <a:lnTo>
                    <a:pt x="1675" y="310"/>
                  </a:lnTo>
                  <a:lnTo>
                    <a:pt x="1805" y="310"/>
                  </a:lnTo>
                  <a:lnTo>
                    <a:pt x="1805" y="1085"/>
                  </a:lnTo>
                  <a:lnTo>
                    <a:pt x="1690" y="1085"/>
                  </a:lnTo>
                  <a:lnTo>
                    <a:pt x="1690" y="970"/>
                  </a:lnTo>
                  <a:cubicBezTo>
                    <a:pt x="1630" y="1055"/>
                    <a:pt x="1550" y="1100"/>
                    <a:pt x="1445" y="1100"/>
                  </a:cubicBezTo>
                  <a:cubicBezTo>
                    <a:pt x="1400" y="1100"/>
                    <a:pt x="1355" y="1090"/>
                    <a:pt x="1315" y="1075"/>
                  </a:cubicBezTo>
                  <a:cubicBezTo>
                    <a:pt x="1280" y="1055"/>
                    <a:pt x="1250" y="1035"/>
                    <a:pt x="1230" y="1010"/>
                  </a:cubicBezTo>
                  <a:cubicBezTo>
                    <a:pt x="1210" y="980"/>
                    <a:pt x="1195" y="950"/>
                    <a:pt x="1190" y="910"/>
                  </a:cubicBezTo>
                  <a:cubicBezTo>
                    <a:pt x="1185" y="885"/>
                    <a:pt x="1180" y="845"/>
                    <a:pt x="1180" y="790"/>
                  </a:cubicBezTo>
                  <a:lnTo>
                    <a:pt x="1180" y="310"/>
                  </a:lnTo>
                  <a:close/>
                  <a:moveTo>
                    <a:pt x="2765" y="295"/>
                  </a:moveTo>
                  <a:cubicBezTo>
                    <a:pt x="2830" y="295"/>
                    <a:pt x="2890" y="310"/>
                    <a:pt x="2940" y="345"/>
                  </a:cubicBezTo>
                  <a:cubicBezTo>
                    <a:pt x="2990" y="380"/>
                    <a:pt x="3025" y="425"/>
                    <a:pt x="3050" y="490"/>
                  </a:cubicBezTo>
                  <a:cubicBezTo>
                    <a:pt x="3080" y="550"/>
                    <a:pt x="3090" y="620"/>
                    <a:pt x="3090" y="690"/>
                  </a:cubicBezTo>
                  <a:cubicBezTo>
                    <a:pt x="3090" y="770"/>
                    <a:pt x="3075" y="840"/>
                    <a:pt x="3050" y="905"/>
                  </a:cubicBezTo>
                  <a:cubicBezTo>
                    <a:pt x="3020" y="970"/>
                    <a:pt x="2980" y="1015"/>
                    <a:pt x="2925" y="1050"/>
                  </a:cubicBezTo>
                  <a:cubicBezTo>
                    <a:pt x="2870" y="1085"/>
                    <a:pt x="2815" y="1100"/>
                    <a:pt x="2755" y="1100"/>
                  </a:cubicBezTo>
                  <a:cubicBezTo>
                    <a:pt x="2710" y="1100"/>
                    <a:pt x="2670" y="1090"/>
                    <a:pt x="2640" y="1075"/>
                  </a:cubicBezTo>
                  <a:cubicBezTo>
                    <a:pt x="2605" y="1055"/>
                    <a:pt x="2575" y="1030"/>
                    <a:pt x="2550" y="1005"/>
                  </a:cubicBezTo>
                  <a:lnTo>
                    <a:pt x="2550" y="1380"/>
                  </a:lnTo>
                  <a:lnTo>
                    <a:pt x="2420" y="1380"/>
                  </a:lnTo>
                  <a:lnTo>
                    <a:pt x="2420" y="310"/>
                  </a:lnTo>
                  <a:lnTo>
                    <a:pt x="2540" y="310"/>
                  </a:lnTo>
                  <a:lnTo>
                    <a:pt x="2540" y="410"/>
                  </a:lnTo>
                  <a:cubicBezTo>
                    <a:pt x="2570" y="370"/>
                    <a:pt x="2600" y="345"/>
                    <a:pt x="2635" y="325"/>
                  </a:cubicBezTo>
                  <a:cubicBezTo>
                    <a:pt x="2670" y="305"/>
                    <a:pt x="2715" y="295"/>
                    <a:pt x="2765" y="295"/>
                  </a:cubicBezTo>
                  <a:close/>
                  <a:moveTo>
                    <a:pt x="510" y="120"/>
                  </a:moveTo>
                  <a:cubicBezTo>
                    <a:pt x="410" y="120"/>
                    <a:pt x="325" y="155"/>
                    <a:pt x="255" y="225"/>
                  </a:cubicBezTo>
                  <a:cubicBezTo>
                    <a:pt x="180" y="290"/>
                    <a:pt x="145" y="405"/>
                    <a:pt x="145" y="565"/>
                  </a:cubicBezTo>
                  <a:cubicBezTo>
                    <a:pt x="145" y="695"/>
                    <a:pt x="180" y="795"/>
                    <a:pt x="250" y="870"/>
                  </a:cubicBezTo>
                  <a:cubicBezTo>
                    <a:pt x="315" y="945"/>
                    <a:pt x="405" y="980"/>
                    <a:pt x="510" y="980"/>
                  </a:cubicBezTo>
                  <a:cubicBezTo>
                    <a:pt x="615" y="980"/>
                    <a:pt x="700" y="945"/>
                    <a:pt x="770" y="870"/>
                  </a:cubicBezTo>
                  <a:cubicBezTo>
                    <a:pt x="835" y="795"/>
                    <a:pt x="870" y="690"/>
                    <a:pt x="870" y="550"/>
                  </a:cubicBezTo>
                  <a:cubicBezTo>
                    <a:pt x="870" y="465"/>
                    <a:pt x="855" y="390"/>
                    <a:pt x="830" y="325"/>
                  </a:cubicBezTo>
                  <a:cubicBezTo>
                    <a:pt x="800" y="260"/>
                    <a:pt x="755" y="210"/>
                    <a:pt x="700" y="175"/>
                  </a:cubicBezTo>
                  <a:cubicBezTo>
                    <a:pt x="645" y="140"/>
                    <a:pt x="580" y="120"/>
                    <a:pt x="510" y="120"/>
                  </a:cubicBezTo>
                  <a:close/>
                  <a:moveTo>
                    <a:pt x="4220" y="40"/>
                  </a:moveTo>
                  <a:lnTo>
                    <a:pt x="4220" y="310"/>
                  </a:lnTo>
                  <a:lnTo>
                    <a:pt x="4350" y="310"/>
                  </a:lnTo>
                  <a:lnTo>
                    <a:pt x="4350" y="415"/>
                  </a:lnTo>
                  <a:lnTo>
                    <a:pt x="4220" y="415"/>
                  </a:lnTo>
                  <a:lnTo>
                    <a:pt x="4220" y="865"/>
                  </a:lnTo>
                  <a:cubicBezTo>
                    <a:pt x="4220" y="900"/>
                    <a:pt x="4220" y="925"/>
                    <a:pt x="4225" y="935"/>
                  </a:cubicBezTo>
                  <a:cubicBezTo>
                    <a:pt x="4230" y="945"/>
                    <a:pt x="4240" y="955"/>
                    <a:pt x="4250" y="960"/>
                  </a:cubicBezTo>
                  <a:cubicBezTo>
                    <a:pt x="4260" y="970"/>
                    <a:pt x="4275" y="970"/>
                    <a:pt x="4295" y="970"/>
                  </a:cubicBezTo>
                  <a:cubicBezTo>
                    <a:pt x="4305" y="970"/>
                    <a:pt x="4325" y="970"/>
                    <a:pt x="4350" y="965"/>
                  </a:cubicBezTo>
                  <a:lnTo>
                    <a:pt x="4370" y="1080"/>
                  </a:lnTo>
                  <a:cubicBezTo>
                    <a:pt x="4330" y="1090"/>
                    <a:pt x="4300" y="1095"/>
                    <a:pt x="4270" y="1095"/>
                  </a:cubicBezTo>
                  <a:cubicBezTo>
                    <a:pt x="4225" y="1095"/>
                    <a:pt x="4185" y="1085"/>
                    <a:pt x="4160" y="1070"/>
                  </a:cubicBezTo>
                  <a:cubicBezTo>
                    <a:pt x="4135" y="1055"/>
                    <a:pt x="4115" y="1035"/>
                    <a:pt x="4105" y="1010"/>
                  </a:cubicBezTo>
                  <a:cubicBezTo>
                    <a:pt x="4095" y="985"/>
                    <a:pt x="4090" y="935"/>
                    <a:pt x="4090" y="855"/>
                  </a:cubicBezTo>
                  <a:lnTo>
                    <a:pt x="4090" y="415"/>
                  </a:lnTo>
                  <a:lnTo>
                    <a:pt x="3995" y="415"/>
                  </a:lnTo>
                  <a:lnTo>
                    <a:pt x="3995" y="310"/>
                  </a:lnTo>
                  <a:lnTo>
                    <a:pt x="4090" y="310"/>
                  </a:lnTo>
                  <a:lnTo>
                    <a:pt x="4090" y="120"/>
                  </a:lnTo>
                  <a:lnTo>
                    <a:pt x="4220" y="40"/>
                  </a:lnTo>
                  <a:close/>
                  <a:moveTo>
                    <a:pt x="2160" y="40"/>
                  </a:moveTo>
                  <a:lnTo>
                    <a:pt x="2160" y="310"/>
                  </a:lnTo>
                  <a:lnTo>
                    <a:pt x="2290" y="310"/>
                  </a:lnTo>
                  <a:lnTo>
                    <a:pt x="2290" y="415"/>
                  </a:lnTo>
                  <a:lnTo>
                    <a:pt x="2160" y="415"/>
                  </a:lnTo>
                  <a:lnTo>
                    <a:pt x="2160" y="865"/>
                  </a:lnTo>
                  <a:cubicBezTo>
                    <a:pt x="2160" y="900"/>
                    <a:pt x="2160" y="925"/>
                    <a:pt x="2165" y="935"/>
                  </a:cubicBezTo>
                  <a:cubicBezTo>
                    <a:pt x="2170" y="945"/>
                    <a:pt x="2180" y="955"/>
                    <a:pt x="2190" y="960"/>
                  </a:cubicBezTo>
                  <a:cubicBezTo>
                    <a:pt x="2200" y="970"/>
                    <a:pt x="2215" y="970"/>
                    <a:pt x="2235" y="970"/>
                  </a:cubicBezTo>
                  <a:cubicBezTo>
                    <a:pt x="2250" y="970"/>
                    <a:pt x="2265" y="970"/>
                    <a:pt x="2290" y="965"/>
                  </a:cubicBezTo>
                  <a:lnTo>
                    <a:pt x="2310" y="1080"/>
                  </a:lnTo>
                  <a:cubicBezTo>
                    <a:pt x="2275" y="1090"/>
                    <a:pt x="2240" y="1095"/>
                    <a:pt x="2210" y="1095"/>
                  </a:cubicBezTo>
                  <a:cubicBezTo>
                    <a:pt x="2165" y="1095"/>
                    <a:pt x="2125" y="1085"/>
                    <a:pt x="2100" y="1070"/>
                  </a:cubicBezTo>
                  <a:cubicBezTo>
                    <a:pt x="2075" y="1055"/>
                    <a:pt x="2055" y="1035"/>
                    <a:pt x="2045" y="1010"/>
                  </a:cubicBezTo>
                  <a:cubicBezTo>
                    <a:pt x="2035" y="985"/>
                    <a:pt x="2030" y="935"/>
                    <a:pt x="2030" y="855"/>
                  </a:cubicBezTo>
                  <a:lnTo>
                    <a:pt x="2030" y="415"/>
                  </a:lnTo>
                  <a:lnTo>
                    <a:pt x="1935" y="415"/>
                  </a:lnTo>
                  <a:lnTo>
                    <a:pt x="1935" y="310"/>
                  </a:lnTo>
                  <a:lnTo>
                    <a:pt x="2030" y="310"/>
                  </a:lnTo>
                  <a:lnTo>
                    <a:pt x="2030" y="120"/>
                  </a:lnTo>
                  <a:lnTo>
                    <a:pt x="2160" y="40"/>
                  </a:lnTo>
                  <a:close/>
                  <a:moveTo>
                    <a:pt x="510" y="0"/>
                  </a:moveTo>
                  <a:cubicBezTo>
                    <a:pt x="605" y="0"/>
                    <a:pt x="695" y="25"/>
                    <a:pt x="775" y="70"/>
                  </a:cubicBezTo>
                  <a:cubicBezTo>
                    <a:pt x="855" y="115"/>
                    <a:pt x="915" y="185"/>
                    <a:pt x="955" y="265"/>
                  </a:cubicBezTo>
                  <a:cubicBezTo>
                    <a:pt x="995" y="350"/>
                    <a:pt x="1015" y="445"/>
                    <a:pt x="1015" y="550"/>
                  </a:cubicBezTo>
                  <a:cubicBezTo>
                    <a:pt x="1015" y="660"/>
                    <a:pt x="995" y="755"/>
                    <a:pt x="950" y="840"/>
                  </a:cubicBezTo>
                  <a:cubicBezTo>
                    <a:pt x="910" y="925"/>
                    <a:pt x="845" y="990"/>
                    <a:pt x="765" y="1035"/>
                  </a:cubicBezTo>
                  <a:cubicBezTo>
                    <a:pt x="685" y="1080"/>
                    <a:pt x="600" y="1100"/>
                    <a:pt x="510" y="1100"/>
                  </a:cubicBezTo>
                  <a:cubicBezTo>
                    <a:pt x="410" y="1100"/>
                    <a:pt x="320" y="1075"/>
                    <a:pt x="240" y="1030"/>
                  </a:cubicBezTo>
                  <a:cubicBezTo>
                    <a:pt x="160" y="980"/>
                    <a:pt x="100" y="915"/>
                    <a:pt x="60" y="830"/>
                  </a:cubicBezTo>
                  <a:cubicBezTo>
                    <a:pt x="20" y="745"/>
                    <a:pt x="0" y="655"/>
                    <a:pt x="0" y="565"/>
                  </a:cubicBezTo>
                  <a:cubicBezTo>
                    <a:pt x="0" y="385"/>
                    <a:pt x="45" y="250"/>
                    <a:pt x="140" y="150"/>
                  </a:cubicBezTo>
                  <a:cubicBezTo>
                    <a:pt x="235" y="50"/>
                    <a:pt x="360" y="0"/>
                    <a:pt x="510" y="0"/>
                  </a:cubicBezTo>
                  <a:close/>
                </a:path>
              </a:pathLst>
            </a:custGeom>
            <a:solidFill>
              <a:srgbClr val="FFFFFF"/>
            </a:solidFill>
            <a:ln w="0">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WS_polygon8">
              <a:extLst>
                <a:ext uri="{FF2B5EF4-FFF2-40B4-BE49-F238E27FC236}">
                  <a16:creationId xmlns:a16="http://schemas.microsoft.com/office/drawing/2014/main" id="{2732E830-A705-D16D-96EB-F6AA911EB8AE}"/>
                </a:ext>
              </a:extLst>
            </p:cNvPr>
            <p:cNvSpPr>
              <a:spLocks noChangeArrowheads="1"/>
            </p:cNvSpPr>
            <p:nvPr/>
          </p:nvSpPr>
          <p:spPr bwMode="auto">
            <a:xfrm>
              <a:off x="0" y="0"/>
              <a:ext cx="4705" cy="1415"/>
            </a:xfrm>
            <a:custGeom>
              <a:avLst/>
              <a:gdLst>
                <a:gd name="T0" fmla="*/ 4685 w 4705"/>
                <a:gd name="T1" fmla="*/ 1105 h 1415"/>
                <a:gd name="T2" fmla="*/ 2770 w 4705"/>
                <a:gd name="T3" fmla="*/ 415 h 1415"/>
                <a:gd name="T4" fmla="*/ 2620 w 4705"/>
                <a:gd name="T5" fmla="*/ 940 h 1415"/>
                <a:gd name="T6" fmla="*/ 2975 w 4705"/>
                <a:gd name="T7" fmla="*/ 710 h 1415"/>
                <a:gd name="T8" fmla="*/ 4535 w 4705"/>
                <a:gd name="T9" fmla="*/ 330 h 1415"/>
                <a:gd name="T10" fmla="*/ 4535 w 4705"/>
                <a:gd name="T11" fmla="*/ 480 h 1415"/>
                <a:gd name="T12" fmla="*/ 3390 w 4705"/>
                <a:gd name="T13" fmla="*/ 330 h 1415"/>
                <a:gd name="T14" fmla="*/ 3450 w 4705"/>
                <a:gd name="T15" fmla="*/ 980 h 1415"/>
                <a:gd name="T16" fmla="*/ 3735 w 4705"/>
                <a:gd name="T17" fmla="*/ 895 h 1415"/>
                <a:gd name="T18" fmla="*/ 3885 w 4705"/>
                <a:gd name="T19" fmla="*/ 330 h 1415"/>
                <a:gd name="T20" fmla="*/ 3770 w 4705"/>
                <a:gd name="T21" fmla="*/ 990 h 1415"/>
                <a:gd name="T22" fmla="*/ 3310 w 4705"/>
                <a:gd name="T23" fmla="*/ 1030 h 1415"/>
                <a:gd name="T24" fmla="*/ 3260 w 4705"/>
                <a:gd name="T25" fmla="*/ 330 h 1415"/>
                <a:gd name="T26" fmla="*/ 1330 w 4705"/>
                <a:gd name="T27" fmla="*/ 760 h 1415"/>
                <a:gd name="T28" fmla="*/ 1490 w 4705"/>
                <a:gd name="T29" fmla="*/ 1010 h 1415"/>
                <a:gd name="T30" fmla="*/ 1695 w 4705"/>
                <a:gd name="T31" fmla="*/ 745 h 1415"/>
                <a:gd name="T32" fmla="*/ 1825 w 4705"/>
                <a:gd name="T33" fmla="*/ 1105 h 1415"/>
                <a:gd name="T34" fmla="*/ 1465 w 4705"/>
                <a:gd name="T35" fmla="*/ 1120 h 1415"/>
                <a:gd name="T36" fmla="*/ 1210 w 4705"/>
                <a:gd name="T37" fmla="*/ 930 h 1415"/>
                <a:gd name="T38" fmla="*/ 2785 w 4705"/>
                <a:gd name="T39" fmla="*/ 315 h 1415"/>
                <a:gd name="T40" fmla="*/ 3110 w 4705"/>
                <a:gd name="T41" fmla="*/ 710 h 1415"/>
                <a:gd name="T42" fmla="*/ 2775 w 4705"/>
                <a:gd name="T43" fmla="*/ 1120 h 1415"/>
                <a:gd name="T44" fmla="*/ 2570 w 4705"/>
                <a:gd name="T45" fmla="*/ 1400 h 1415"/>
                <a:gd name="T46" fmla="*/ 2560 w 4705"/>
                <a:gd name="T47" fmla="*/ 330 h 1415"/>
                <a:gd name="T48" fmla="*/ 2785 w 4705"/>
                <a:gd name="T49" fmla="*/ 315 h 1415"/>
                <a:gd name="T50" fmla="*/ 165 w 4705"/>
                <a:gd name="T51" fmla="*/ 585 h 1415"/>
                <a:gd name="T52" fmla="*/ 790 w 4705"/>
                <a:gd name="T53" fmla="*/ 890 h 1415"/>
                <a:gd name="T54" fmla="*/ 720 w 4705"/>
                <a:gd name="T55" fmla="*/ 195 h 1415"/>
                <a:gd name="T56" fmla="*/ 4240 w 4705"/>
                <a:gd name="T57" fmla="*/ 330 h 1415"/>
                <a:gd name="T58" fmla="*/ 4240 w 4705"/>
                <a:gd name="T59" fmla="*/ 435 h 1415"/>
                <a:gd name="T60" fmla="*/ 4270 w 4705"/>
                <a:gd name="T61" fmla="*/ 980 h 1415"/>
                <a:gd name="T62" fmla="*/ 4390 w 4705"/>
                <a:gd name="T63" fmla="*/ 1100 h 1415"/>
                <a:gd name="T64" fmla="*/ 4125 w 4705"/>
                <a:gd name="T65" fmla="*/ 1030 h 1415"/>
                <a:gd name="T66" fmla="*/ 4015 w 4705"/>
                <a:gd name="T67" fmla="*/ 435 h 1415"/>
                <a:gd name="T68" fmla="*/ 4110 w 4705"/>
                <a:gd name="T69" fmla="*/ 140 h 1415"/>
                <a:gd name="T70" fmla="*/ 2180 w 4705"/>
                <a:gd name="T71" fmla="*/ 330 h 1415"/>
                <a:gd name="T72" fmla="*/ 2180 w 4705"/>
                <a:gd name="T73" fmla="*/ 435 h 1415"/>
                <a:gd name="T74" fmla="*/ 2210 w 4705"/>
                <a:gd name="T75" fmla="*/ 980 h 1415"/>
                <a:gd name="T76" fmla="*/ 2330 w 4705"/>
                <a:gd name="T77" fmla="*/ 1100 h 1415"/>
                <a:gd name="T78" fmla="*/ 2065 w 4705"/>
                <a:gd name="T79" fmla="*/ 1030 h 1415"/>
                <a:gd name="T80" fmla="*/ 1955 w 4705"/>
                <a:gd name="T81" fmla="*/ 435 h 1415"/>
                <a:gd name="T82" fmla="*/ 2050 w 4705"/>
                <a:gd name="T83" fmla="*/ 140 h 1415"/>
                <a:gd name="T84" fmla="*/ 795 w 4705"/>
                <a:gd name="T85" fmla="*/ 90 h 1415"/>
                <a:gd name="T86" fmla="*/ 970 w 4705"/>
                <a:gd name="T87" fmla="*/ 860 h 1415"/>
                <a:gd name="T88" fmla="*/ 260 w 4705"/>
                <a:gd name="T89" fmla="*/ 1050 h 1415"/>
                <a:gd name="T90" fmla="*/ 160 w 4705"/>
                <a:gd name="T91" fmla="*/ 170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5" h="1415">
                  <a:moveTo>
                    <a:pt x="4535" y="955"/>
                  </a:moveTo>
                  <a:lnTo>
                    <a:pt x="4685" y="955"/>
                  </a:lnTo>
                  <a:lnTo>
                    <a:pt x="4685" y="1105"/>
                  </a:lnTo>
                  <a:lnTo>
                    <a:pt x="4535" y="1105"/>
                  </a:lnTo>
                  <a:lnTo>
                    <a:pt x="4535" y="955"/>
                  </a:lnTo>
                  <a:close/>
                  <a:moveTo>
                    <a:pt x="2770" y="415"/>
                  </a:moveTo>
                  <a:cubicBezTo>
                    <a:pt x="2715" y="415"/>
                    <a:pt x="2665" y="445"/>
                    <a:pt x="2625" y="495"/>
                  </a:cubicBezTo>
                  <a:cubicBezTo>
                    <a:pt x="2580" y="545"/>
                    <a:pt x="2560" y="620"/>
                    <a:pt x="2560" y="720"/>
                  </a:cubicBezTo>
                  <a:cubicBezTo>
                    <a:pt x="2560" y="820"/>
                    <a:pt x="2580" y="895"/>
                    <a:pt x="2620" y="940"/>
                  </a:cubicBezTo>
                  <a:cubicBezTo>
                    <a:pt x="2660" y="990"/>
                    <a:pt x="2710" y="1015"/>
                    <a:pt x="2765" y="1015"/>
                  </a:cubicBezTo>
                  <a:cubicBezTo>
                    <a:pt x="2825" y="1015"/>
                    <a:pt x="2875" y="990"/>
                    <a:pt x="2915" y="940"/>
                  </a:cubicBezTo>
                  <a:cubicBezTo>
                    <a:pt x="2955" y="890"/>
                    <a:pt x="2975" y="815"/>
                    <a:pt x="2975" y="710"/>
                  </a:cubicBezTo>
                  <a:cubicBezTo>
                    <a:pt x="2975" y="610"/>
                    <a:pt x="2955" y="540"/>
                    <a:pt x="2915" y="490"/>
                  </a:cubicBezTo>
                  <a:cubicBezTo>
                    <a:pt x="2875" y="440"/>
                    <a:pt x="2830" y="415"/>
                    <a:pt x="2770" y="415"/>
                  </a:cubicBezTo>
                  <a:close/>
                  <a:moveTo>
                    <a:pt x="4535" y="330"/>
                  </a:moveTo>
                  <a:lnTo>
                    <a:pt x="4685" y="330"/>
                  </a:lnTo>
                  <a:lnTo>
                    <a:pt x="4685" y="480"/>
                  </a:lnTo>
                  <a:lnTo>
                    <a:pt x="4535" y="480"/>
                  </a:lnTo>
                  <a:lnTo>
                    <a:pt x="4535" y="330"/>
                  </a:lnTo>
                  <a:close/>
                  <a:moveTo>
                    <a:pt x="3260" y="330"/>
                  </a:moveTo>
                  <a:lnTo>
                    <a:pt x="3390" y="330"/>
                  </a:lnTo>
                  <a:lnTo>
                    <a:pt x="3390" y="760"/>
                  </a:lnTo>
                  <a:cubicBezTo>
                    <a:pt x="3390" y="830"/>
                    <a:pt x="3395" y="875"/>
                    <a:pt x="3400" y="895"/>
                  </a:cubicBezTo>
                  <a:cubicBezTo>
                    <a:pt x="3405" y="930"/>
                    <a:pt x="3425" y="960"/>
                    <a:pt x="3450" y="980"/>
                  </a:cubicBezTo>
                  <a:cubicBezTo>
                    <a:pt x="3480" y="1000"/>
                    <a:pt x="3510" y="1010"/>
                    <a:pt x="3550" y="1010"/>
                  </a:cubicBezTo>
                  <a:cubicBezTo>
                    <a:pt x="3590" y="1010"/>
                    <a:pt x="3625" y="1000"/>
                    <a:pt x="3660" y="975"/>
                  </a:cubicBezTo>
                  <a:cubicBezTo>
                    <a:pt x="3695" y="955"/>
                    <a:pt x="3720" y="930"/>
                    <a:pt x="3735" y="895"/>
                  </a:cubicBezTo>
                  <a:cubicBezTo>
                    <a:pt x="3745" y="860"/>
                    <a:pt x="3755" y="810"/>
                    <a:pt x="3755" y="745"/>
                  </a:cubicBezTo>
                  <a:lnTo>
                    <a:pt x="3755" y="330"/>
                  </a:lnTo>
                  <a:lnTo>
                    <a:pt x="3885" y="330"/>
                  </a:lnTo>
                  <a:lnTo>
                    <a:pt x="3885" y="1105"/>
                  </a:lnTo>
                  <a:lnTo>
                    <a:pt x="3770" y="1105"/>
                  </a:lnTo>
                  <a:lnTo>
                    <a:pt x="3770" y="990"/>
                  </a:lnTo>
                  <a:cubicBezTo>
                    <a:pt x="3710" y="1075"/>
                    <a:pt x="3625" y="1120"/>
                    <a:pt x="3525" y="1120"/>
                  </a:cubicBezTo>
                  <a:cubicBezTo>
                    <a:pt x="3480" y="1120"/>
                    <a:pt x="3435" y="1110"/>
                    <a:pt x="3395" y="1095"/>
                  </a:cubicBezTo>
                  <a:cubicBezTo>
                    <a:pt x="3355" y="1075"/>
                    <a:pt x="3330" y="1055"/>
                    <a:pt x="3310" y="1030"/>
                  </a:cubicBezTo>
                  <a:cubicBezTo>
                    <a:pt x="3290" y="1000"/>
                    <a:pt x="3275" y="970"/>
                    <a:pt x="3270" y="930"/>
                  </a:cubicBezTo>
                  <a:cubicBezTo>
                    <a:pt x="3265" y="905"/>
                    <a:pt x="3260" y="865"/>
                    <a:pt x="3260" y="810"/>
                  </a:cubicBezTo>
                  <a:lnTo>
                    <a:pt x="3260" y="330"/>
                  </a:lnTo>
                  <a:close/>
                  <a:moveTo>
                    <a:pt x="1200" y="330"/>
                  </a:moveTo>
                  <a:lnTo>
                    <a:pt x="1330" y="330"/>
                  </a:lnTo>
                  <a:lnTo>
                    <a:pt x="1330" y="760"/>
                  </a:lnTo>
                  <a:cubicBezTo>
                    <a:pt x="1330" y="830"/>
                    <a:pt x="1335" y="875"/>
                    <a:pt x="1340" y="895"/>
                  </a:cubicBezTo>
                  <a:cubicBezTo>
                    <a:pt x="1350" y="930"/>
                    <a:pt x="1365" y="960"/>
                    <a:pt x="1390" y="980"/>
                  </a:cubicBezTo>
                  <a:cubicBezTo>
                    <a:pt x="1420" y="1000"/>
                    <a:pt x="1450" y="1010"/>
                    <a:pt x="1490" y="1010"/>
                  </a:cubicBezTo>
                  <a:cubicBezTo>
                    <a:pt x="1530" y="1010"/>
                    <a:pt x="1565" y="1000"/>
                    <a:pt x="1600" y="975"/>
                  </a:cubicBezTo>
                  <a:cubicBezTo>
                    <a:pt x="1635" y="955"/>
                    <a:pt x="1660" y="930"/>
                    <a:pt x="1675" y="895"/>
                  </a:cubicBezTo>
                  <a:cubicBezTo>
                    <a:pt x="1690" y="860"/>
                    <a:pt x="1695" y="810"/>
                    <a:pt x="1695" y="745"/>
                  </a:cubicBezTo>
                  <a:lnTo>
                    <a:pt x="1695" y="330"/>
                  </a:lnTo>
                  <a:lnTo>
                    <a:pt x="1825" y="330"/>
                  </a:lnTo>
                  <a:lnTo>
                    <a:pt x="1825" y="1105"/>
                  </a:lnTo>
                  <a:lnTo>
                    <a:pt x="1710" y="1105"/>
                  </a:lnTo>
                  <a:lnTo>
                    <a:pt x="1710" y="990"/>
                  </a:lnTo>
                  <a:cubicBezTo>
                    <a:pt x="1650" y="1075"/>
                    <a:pt x="1565" y="1120"/>
                    <a:pt x="1465" y="1120"/>
                  </a:cubicBezTo>
                  <a:cubicBezTo>
                    <a:pt x="1420" y="1120"/>
                    <a:pt x="1375" y="1110"/>
                    <a:pt x="1335" y="1095"/>
                  </a:cubicBezTo>
                  <a:cubicBezTo>
                    <a:pt x="1300" y="1075"/>
                    <a:pt x="1270" y="1055"/>
                    <a:pt x="1250" y="1030"/>
                  </a:cubicBezTo>
                  <a:cubicBezTo>
                    <a:pt x="1230" y="1000"/>
                    <a:pt x="1215" y="970"/>
                    <a:pt x="1210" y="930"/>
                  </a:cubicBezTo>
                  <a:cubicBezTo>
                    <a:pt x="1205" y="905"/>
                    <a:pt x="1200" y="865"/>
                    <a:pt x="1200" y="810"/>
                  </a:cubicBezTo>
                  <a:lnTo>
                    <a:pt x="1200" y="330"/>
                  </a:lnTo>
                  <a:close/>
                  <a:moveTo>
                    <a:pt x="2785" y="315"/>
                  </a:moveTo>
                  <a:cubicBezTo>
                    <a:pt x="2850" y="315"/>
                    <a:pt x="2910" y="330"/>
                    <a:pt x="2960" y="365"/>
                  </a:cubicBezTo>
                  <a:cubicBezTo>
                    <a:pt x="3010" y="400"/>
                    <a:pt x="3045" y="445"/>
                    <a:pt x="3070" y="510"/>
                  </a:cubicBezTo>
                  <a:cubicBezTo>
                    <a:pt x="3095" y="570"/>
                    <a:pt x="3110" y="640"/>
                    <a:pt x="3110" y="710"/>
                  </a:cubicBezTo>
                  <a:cubicBezTo>
                    <a:pt x="3110" y="790"/>
                    <a:pt x="3095" y="860"/>
                    <a:pt x="3070" y="925"/>
                  </a:cubicBezTo>
                  <a:cubicBezTo>
                    <a:pt x="3040" y="990"/>
                    <a:pt x="3000" y="1035"/>
                    <a:pt x="2945" y="1070"/>
                  </a:cubicBezTo>
                  <a:cubicBezTo>
                    <a:pt x="2890" y="1105"/>
                    <a:pt x="2835" y="1120"/>
                    <a:pt x="2775" y="1120"/>
                  </a:cubicBezTo>
                  <a:cubicBezTo>
                    <a:pt x="2730" y="1120"/>
                    <a:pt x="2690" y="1110"/>
                    <a:pt x="2655" y="1095"/>
                  </a:cubicBezTo>
                  <a:cubicBezTo>
                    <a:pt x="2625" y="1075"/>
                    <a:pt x="2595" y="1050"/>
                    <a:pt x="2570" y="1020"/>
                  </a:cubicBezTo>
                  <a:lnTo>
                    <a:pt x="2570" y="1400"/>
                  </a:lnTo>
                  <a:lnTo>
                    <a:pt x="2440" y="1400"/>
                  </a:lnTo>
                  <a:lnTo>
                    <a:pt x="2440" y="330"/>
                  </a:lnTo>
                  <a:lnTo>
                    <a:pt x="2560" y="330"/>
                  </a:lnTo>
                  <a:lnTo>
                    <a:pt x="2560" y="430"/>
                  </a:lnTo>
                  <a:cubicBezTo>
                    <a:pt x="2590" y="390"/>
                    <a:pt x="2620" y="365"/>
                    <a:pt x="2655" y="345"/>
                  </a:cubicBezTo>
                  <a:cubicBezTo>
                    <a:pt x="2690" y="325"/>
                    <a:pt x="2735" y="315"/>
                    <a:pt x="2785" y="315"/>
                  </a:cubicBezTo>
                  <a:close/>
                  <a:moveTo>
                    <a:pt x="530" y="140"/>
                  </a:moveTo>
                  <a:cubicBezTo>
                    <a:pt x="430" y="140"/>
                    <a:pt x="345" y="175"/>
                    <a:pt x="270" y="245"/>
                  </a:cubicBezTo>
                  <a:cubicBezTo>
                    <a:pt x="200" y="310"/>
                    <a:pt x="165" y="425"/>
                    <a:pt x="165" y="585"/>
                  </a:cubicBezTo>
                  <a:cubicBezTo>
                    <a:pt x="165" y="715"/>
                    <a:pt x="200" y="815"/>
                    <a:pt x="270" y="890"/>
                  </a:cubicBezTo>
                  <a:cubicBezTo>
                    <a:pt x="335" y="965"/>
                    <a:pt x="425" y="1000"/>
                    <a:pt x="525" y="1000"/>
                  </a:cubicBezTo>
                  <a:cubicBezTo>
                    <a:pt x="635" y="1000"/>
                    <a:pt x="720" y="965"/>
                    <a:pt x="790" y="890"/>
                  </a:cubicBezTo>
                  <a:cubicBezTo>
                    <a:pt x="855" y="815"/>
                    <a:pt x="890" y="710"/>
                    <a:pt x="890" y="570"/>
                  </a:cubicBezTo>
                  <a:cubicBezTo>
                    <a:pt x="890" y="485"/>
                    <a:pt x="875" y="410"/>
                    <a:pt x="850" y="345"/>
                  </a:cubicBezTo>
                  <a:cubicBezTo>
                    <a:pt x="820" y="280"/>
                    <a:pt x="775" y="230"/>
                    <a:pt x="720" y="195"/>
                  </a:cubicBezTo>
                  <a:cubicBezTo>
                    <a:pt x="665" y="160"/>
                    <a:pt x="600" y="140"/>
                    <a:pt x="530" y="140"/>
                  </a:cubicBezTo>
                  <a:close/>
                  <a:moveTo>
                    <a:pt x="4240" y="60"/>
                  </a:moveTo>
                  <a:lnTo>
                    <a:pt x="4240" y="330"/>
                  </a:lnTo>
                  <a:lnTo>
                    <a:pt x="4370" y="330"/>
                  </a:lnTo>
                  <a:lnTo>
                    <a:pt x="4370" y="435"/>
                  </a:lnTo>
                  <a:lnTo>
                    <a:pt x="4240" y="435"/>
                  </a:lnTo>
                  <a:lnTo>
                    <a:pt x="4240" y="885"/>
                  </a:lnTo>
                  <a:cubicBezTo>
                    <a:pt x="4240" y="920"/>
                    <a:pt x="4240" y="945"/>
                    <a:pt x="4245" y="955"/>
                  </a:cubicBezTo>
                  <a:cubicBezTo>
                    <a:pt x="4250" y="965"/>
                    <a:pt x="4260" y="975"/>
                    <a:pt x="4270" y="980"/>
                  </a:cubicBezTo>
                  <a:cubicBezTo>
                    <a:pt x="4280" y="990"/>
                    <a:pt x="4295" y="990"/>
                    <a:pt x="4315" y="990"/>
                  </a:cubicBezTo>
                  <a:cubicBezTo>
                    <a:pt x="4325" y="990"/>
                    <a:pt x="4345" y="990"/>
                    <a:pt x="4370" y="985"/>
                  </a:cubicBezTo>
                  <a:lnTo>
                    <a:pt x="4390" y="1100"/>
                  </a:lnTo>
                  <a:cubicBezTo>
                    <a:pt x="4350" y="1110"/>
                    <a:pt x="4320" y="1115"/>
                    <a:pt x="4290" y="1115"/>
                  </a:cubicBezTo>
                  <a:cubicBezTo>
                    <a:pt x="4245" y="1115"/>
                    <a:pt x="4205" y="1105"/>
                    <a:pt x="4180" y="1090"/>
                  </a:cubicBezTo>
                  <a:cubicBezTo>
                    <a:pt x="4155" y="1075"/>
                    <a:pt x="4135" y="1055"/>
                    <a:pt x="4125" y="1030"/>
                  </a:cubicBezTo>
                  <a:cubicBezTo>
                    <a:pt x="4115" y="1005"/>
                    <a:pt x="4110" y="955"/>
                    <a:pt x="4110" y="875"/>
                  </a:cubicBezTo>
                  <a:lnTo>
                    <a:pt x="4110" y="435"/>
                  </a:lnTo>
                  <a:lnTo>
                    <a:pt x="4015" y="435"/>
                  </a:lnTo>
                  <a:lnTo>
                    <a:pt x="4015" y="330"/>
                  </a:lnTo>
                  <a:lnTo>
                    <a:pt x="4110" y="330"/>
                  </a:lnTo>
                  <a:lnTo>
                    <a:pt x="4110" y="140"/>
                  </a:lnTo>
                  <a:lnTo>
                    <a:pt x="4240" y="60"/>
                  </a:lnTo>
                  <a:close/>
                  <a:moveTo>
                    <a:pt x="2180" y="60"/>
                  </a:moveTo>
                  <a:lnTo>
                    <a:pt x="2180" y="330"/>
                  </a:lnTo>
                  <a:lnTo>
                    <a:pt x="2310" y="330"/>
                  </a:lnTo>
                  <a:lnTo>
                    <a:pt x="2310" y="435"/>
                  </a:lnTo>
                  <a:lnTo>
                    <a:pt x="2180" y="435"/>
                  </a:lnTo>
                  <a:lnTo>
                    <a:pt x="2180" y="885"/>
                  </a:lnTo>
                  <a:cubicBezTo>
                    <a:pt x="2180" y="920"/>
                    <a:pt x="2180" y="945"/>
                    <a:pt x="2185" y="955"/>
                  </a:cubicBezTo>
                  <a:cubicBezTo>
                    <a:pt x="2190" y="965"/>
                    <a:pt x="2200" y="975"/>
                    <a:pt x="2210" y="980"/>
                  </a:cubicBezTo>
                  <a:cubicBezTo>
                    <a:pt x="2220" y="990"/>
                    <a:pt x="2235" y="990"/>
                    <a:pt x="2255" y="990"/>
                  </a:cubicBezTo>
                  <a:cubicBezTo>
                    <a:pt x="2270" y="990"/>
                    <a:pt x="2285" y="990"/>
                    <a:pt x="2310" y="985"/>
                  </a:cubicBezTo>
                  <a:lnTo>
                    <a:pt x="2330" y="1100"/>
                  </a:lnTo>
                  <a:cubicBezTo>
                    <a:pt x="2295" y="1110"/>
                    <a:pt x="2260" y="1115"/>
                    <a:pt x="2230" y="1115"/>
                  </a:cubicBezTo>
                  <a:cubicBezTo>
                    <a:pt x="2185" y="1115"/>
                    <a:pt x="2145" y="1105"/>
                    <a:pt x="2120" y="1090"/>
                  </a:cubicBezTo>
                  <a:cubicBezTo>
                    <a:pt x="2095" y="1075"/>
                    <a:pt x="2075" y="1055"/>
                    <a:pt x="2065" y="1030"/>
                  </a:cubicBezTo>
                  <a:cubicBezTo>
                    <a:pt x="2055" y="1005"/>
                    <a:pt x="2050" y="955"/>
                    <a:pt x="2050" y="875"/>
                  </a:cubicBezTo>
                  <a:lnTo>
                    <a:pt x="2050" y="435"/>
                  </a:lnTo>
                  <a:lnTo>
                    <a:pt x="1955" y="435"/>
                  </a:lnTo>
                  <a:lnTo>
                    <a:pt x="1955" y="330"/>
                  </a:lnTo>
                  <a:lnTo>
                    <a:pt x="2050" y="330"/>
                  </a:lnTo>
                  <a:lnTo>
                    <a:pt x="2050" y="140"/>
                  </a:lnTo>
                  <a:lnTo>
                    <a:pt x="2180" y="60"/>
                  </a:lnTo>
                  <a:close/>
                  <a:moveTo>
                    <a:pt x="530" y="20"/>
                  </a:moveTo>
                  <a:cubicBezTo>
                    <a:pt x="625" y="20"/>
                    <a:pt x="715" y="45"/>
                    <a:pt x="795" y="90"/>
                  </a:cubicBezTo>
                  <a:cubicBezTo>
                    <a:pt x="875" y="135"/>
                    <a:pt x="935" y="200"/>
                    <a:pt x="975" y="285"/>
                  </a:cubicBezTo>
                  <a:cubicBezTo>
                    <a:pt x="1015" y="370"/>
                    <a:pt x="1035" y="465"/>
                    <a:pt x="1035" y="570"/>
                  </a:cubicBezTo>
                  <a:cubicBezTo>
                    <a:pt x="1035" y="680"/>
                    <a:pt x="1015" y="775"/>
                    <a:pt x="970" y="860"/>
                  </a:cubicBezTo>
                  <a:cubicBezTo>
                    <a:pt x="930" y="945"/>
                    <a:pt x="865" y="1010"/>
                    <a:pt x="785" y="1055"/>
                  </a:cubicBezTo>
                  <a:cubicBezTo>
                    <a:pt x="705" y="1100"/>
                    <a:pt x="620" y="1120"/>
                    <a:pt x="530" y="1120"/>
                  </a:cubicBezTo>
                  <a:cubicBezTo>
                    <a:pt x="430" y="1120"/>
                    <a:pt x="340" y="1095"/>
                    <a:pt x="260" y="1050"/>
                  </a:cubicBezTo>
                  <a:cubicBezTo>
                    <a:pt x="180" y="1000"/>
                    <a:pt x="120" y="935"/>
                    <a:pt x="80" y="850"/>
                  </a:cubicBezTo>
                  <a:cubicBezTo>
                    <a:pt x="40" y="765"/>
                    <a:pt x="20" y="675"/>
                    <a:pt x="20" y="585"/>
                  </a:cubicBezTo>
                  <a:cubicBezTo>
                    <a:pt x="20" y="405"/>
                    <a:pt x="65" y="270"/>
                    <a:pt x="160" y="170"/>
                  </a:cubicBezTo>
                  <a:cubicBezTo>
                    <a:pt x="255" y="70"/>
                    <a:pt x="380" y="20"/>
                    <a:pt x="530" y="20"/>
                  </a:cubicBezTo>
                  <a:close/>
                </a:path>
              </a:pathLst>
            </a:custGeom>
            <a:solidFill>
              <a:srgbClr val="FFFFFF">
                <a:alpha val="0"/>
              </a:srgbClr>
            </a:solidFill>
            <a:ln w="2515">
              <a:solidFill>
                <a:srgbClr val="F2F2F2"/>
              </a:solid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 name="group6">
            <a:extLst>
              <a:ext uri="{FF2B5EF4-FFF2-40B4-BE49-F238E27FC236}">
                <a16:creationId xmlns:a16="http://schemas.microsoft.com/office/drawing/2014/main" id="{842DDAD8-698A-15C7-382E-A800E30314AD}"/>
              </a:ext>
            </a:extLst>
          </p:cNvPr>
          <p:cNvGrpSpPr>
            <a:grpSpLocks/>
          </p:cNvGrpSpPr>
          <p:nvPr/>
        </p:nvGrpSpPr>
        <p:grpSpPr bwMode="auto">
          <a:xfrm>
            <a:off x="163513" y="161925"/>
            <a:ext cx="596900" cy="179388"/>
            <a:chOff x="0" y="0"/>
            <a:chExt cx="4705" cy="1415"/>
          </a:xfrm>
        </p:grpSpPr>
        <p:sp>
          <p:nvSpPr>
            <p:cNvPr id="3" name="WS_polygon7">
              <a:extLst>
                <a:ext uri="{FF2B5EF4-FFF2-40B4-BE49-F238E27FC236}">
                  <a16:creationId xmlns:a16="http://schemas.microsoft.com/office/drawing/2014/main" id="{6F9C0383-9FA5-8710-B864-64BC6A676FC6}"/>
                </a:ext>
              </a:extLst>
            </p:cNvPr>
            <p:cNvSpPr>
              <a:spLocks noChangeArrowheads="1"/>
            </p:cNvSpPr>
            <p:nvPr/>
          </p:nvSpPr>
          <p:spPr bwMode="auto">
            <a:xfrm>
              <a:off x="20" y="20"/>
              <a:ext cx="4665" cy="1375"/>
            </a:xfrm>
            <a:custGeom>
              <a:avLst/>
              <a:gdLst>
                <a:gd name="T0" fmla="*/ 4665 w 4665"/>
                <a:gd name="T1" fmla="*/ 1085 h 1375"/>
                <a:gd name="T2" fmla="*/ 2750 w 4665"/>
                <a:gd name="T3" fmla="*/ 395 h 1375"/>
                <a:gd name="T4" fmla="*/ 2600 w 4665"/>
                <a:gd name="T5" fmla="*/ 920 h 1375"/>
                <a:gd name="T6" fmla="*/ 2955 w 4665"/>
                <a:gd name="T7" fmla="*/ 690 h 1375"/>
                <a:gd name="T8" fmla="*/ 4515 w 4665"/>
                <a:gd name="T9" fmla="*/ 310 h 1375"/>
                <a:gd name="T10" fmla="*/ 4515 w 4665"/>
                <a:gd name="T11" fmla="*/ 460 h 1375"/>
                <a:gd name="T12" fmla="*/ 3370 w 4665"/>
                <a:gd name="T13" fmla="*/ 310 h 1375"/>
                <a:gd name="T14" fmla="*/ 3430 w 4665"/>
                <a:gd name="T15" fmla="*/ 960 h 1375"/>
                <a:gd name="T16" fmla="*/ 3715 w 4665"/>
                <a:gd name="T17" fmla="*/ 875 h 1375"/>
                <a:gd name="T18" fmla="*/ 3865 w 4665"/>
                <a:gd name="T19" fmla="*/ 310 h 1375"/>
                <a:gd name="T20" fmla="*/ 3750 w 4665"/>
                <a:gd name="T21" fmla="*/ 970 h 1375"/>
                <a:gd name="T22" fmla="*/ 3290 w 4665"/>
                <a:gd name="T23" fmla="*/ 1010 h 1375"/>
                <a:gd name="T24" fmla="*/ 3240 w 4665"/>
                <a:gd name="T25" fmla="*/ 310 h 1375"/>
                <a:gd name="T26" fmla="*/ 1310 w 4665"/>
                <a:gd name="T27" fmla="*/ 740 h 1375"/>
                <a:gd name="T28" fmla="*/ 1470 w 4665"/>
                <a:gd name="T29" fmla="*/ 990 h 1375"/>
                <a:gd name="T30" fmla="*/ 1675 w 4665"/>
                <a:gd name="T31" fmla="*/ 725 h 1375"/>
                <a:gd name="T32" fmla="*/ 1805 w 4665"/>
                <a:gd name="T33" fmla="*/ 1085 h 1375"/>
                <a:gd name="T34" fmla="*/ 1445 w 4665"/>
                <a:gd name="T35" fmla="*/ 1100 h 1375"/>
                <a:gd name="T36" fmla="*/ 1190 w 4665"/>
                <a:gd name="T37" fmla="*/ 910 h 1375"/>
                <a:gd name="T38" fmla="*/ 2765 w 4665"/>
                <a:gd name="T39" fmla="*/ 295 h 1375"/>
                <a:gd name="T40" fmla="*/ 3090 w 4665"/>
                <a:gd name="T41" fmla="*/ 690 h 1375"/>
                <a:gd name="T42" fmla="*/ 2755 w 4665"/>
                <a:gd name="T43" fmla="*/ 1100 h 1375"/>
                <a:gd name="T44" fmla="*/ 2550 w 4665"/>
                <a:gd name="T45" fmla="*/ 1380 h 1375"/>
                <a:gd name="T46" fmla="*/ 2540 w 4665"/>
                <a:gd name="T47" fmla="*/ 310 h 1375"/>
                <a:gd name="T48" fmla="*/ 2765 w 4665"/>
                <a:gd name="T49" fmla="*/ 295 h 1375"/>
                <a:gd name="T50" fmla="*/ 145 w 4665"/>
                <a:gd name="T51" fmla="*/ 565 h 1375"/>
                <a:gd name="T52" fmla="*/ 770 w 4665"/>
                <a:gd name="T53" fmla="*/ 870 h 1375"/>
                <a:gd name="T54" fmla="*/ 700 w 4665"/>
                <a:gd name="T55" fmla="*/ 175 h 1375"/>
                <a:gd name="T56" fmla="*/ 4220 w 4665"/>
                <a:gd name="T57" fmla="*/ 310 h 1375"/>
                <a:gd name="T58" fmla="*/ 4220 w 4665"/>
                <a:gd name="T59" fmla="*/ 415 h 1375"/>
                <a:gd name="T60" fmla="*/ 4250 w 4665"/>
                <a:gd name="T61" fmla="*/ 960 h 1375"/>
                <a:gd name="T62" fmla="*/ 4370 w 4665"/>
                <a:gd name="T63" fmla="*/ 1080 h 1375"/>
                <a:gd name="T64" fmla="*/ 4105 w 4665"/>
                <a:gd name="T65" fmla="*/ 1010 h 1375"/>
                <a:gd name="T66" fmla="*/ 3995 w 4665"/>
                <a:gd name="T67" fmla="*/ 415 h 1375"/>
                <a:gd name="T68" fmla="*/ 4090 w 4665"/>
                <a:gd name="T69" fmla="*/ 120 h 1375"/>
                <a:gd name="T70" fmla="*/ 2160 w 4665"/>
                <a:gd name="T71" fmla="*/ 310 h 1375"/>
                <a:gd name="T72" fmla="*/ 2160 w 4665"/>
                <a:gd name="T73" fmla="*/ 415 h 1375"/>
                <a:gd name="T74" fmla="*/ 2190 w 4665"/>
                <a:gd name="T75" fmla="*/ 960 h 1375"/>
                <a:gd name="T76" fmla="*/ 2310 w 4665"/>
                <a:gd name="T77" fmla="*/ 1080 h 1375"/>
                <a:gd name="T78" fmla="*/ 2045 w 4665"/>
                <a:gd name="T79" fmla="*/ 1010 h 1375"/>
                <a:gd name="T80" fmla="*/ 1935 w 4665"/>
                <a:gd name="T81" fmla="*/ 415 h 1375"/>
                <a:gd name="T82" fmla="*/ 2030 w 4665"/>
                <a:gd name="T83" fmla="*/ 120 h 1375"/>
                <a:gd name="T84" fmla="*/ 775 w 4665"/>
                <a:gd name="T85" fmla="*/ 70 h 1375"/>
                <a:gd name="T86" fmla="*/ 950 w 4665"/>
                <a:gd name="T87" fmla="*/ 840 h 1375"/>
                <a:gd name="T88" fmla="*/ 240 w 4665"/>
                <a:gd name="T89" fmla="*/ 1030 h 1375"/>
                <a:gd name="T90" fmla="*/ 140 w 4665"/>
                <a:gd name="T91" fmla="*/ 15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5" h="1375">
                  <a:moveTo>
                    <a:pt x="4515" y="935"/>
                  </a:moveTo>
                  <a:lnTo>
                    <a:pt x="4665" y="935"/>
                  </a:lnTo>
                  <a:lnTo>
                    <a:pt x="4665" y="1085"/>
                  </a:lnTo>
                  <a:lnTo>
                    <a:pt x="4515" y="1085"/>
                  </a:lnTo>
                  <a:lnTo>
                    <a:pt x="4515" y="935"/>
                  </a:lnTo>
                  <a:close/>
                  <a:moveTo>
                    <a:pt x="2750" y="395"/>
                  </a:moveTo>
                  <a:cubicBezTo>
                    <a:pt x="2695" y="395"/>
                    <a:pt x="2645" y="425"/>
                    <a:pt x="2605" y="475"/>
                  </a:cubicBezTo>
                  <a:cubicBezTo>
                    <a:pt x="2560" y="525"/>
                    <a:pt x="2540" y="600"/>
                    <a:pt x="2540" y="700"/>
                  </a:cubicBezTo>
                  <a:cubicBezTo>
                    <a:pt x="2540" y="800"/>
                    <a:pt x="2560" y="875"/>
                    <a:pt x="2600" y="920"/>
                  </a:cubicBezTo>
                  <a:cubicBezTo>
                    <a:pt x="2640" y="970"/>
                    <a:pt x="2690" y="995"/>
                    <a:pt x="2745" y="995"/>
                  </a:cubicBezTo>
                  <a:cubicBezTo>
                    <a:pt x="2805" y="995"/>
                    <a:pt x="2855" y="970"/>
                    <a:pt x="2895" y="920"/>
                  </a:cubicBezTo>
                  <a:cubicBezTo>
                    <a:pt x="2935" y="870"/>
                    <a:pt x="2955" y="795"/>
                    <a:pt x="2955" y="690"/>
                  </a:cubicBezTo>
                  <a:cubicBezTo>
                    <a:pt x="2955" y="590"/>
                    <a:pt x="2935" y="520"/>
                    <a:pt x="2895" y="470"/>
                  </a:cubicBezTo>
                  <a:cubicBezTo>
                    <a:pt x="2855" y="420"/>
                    <a:pt x="2810" y="395"/>
                    <a:pt x="2750" y="395"/>
                  </a:cubicBezTo>
                  <a:close/>
                  <a:moveTo>
                    <a:pt x="4515" y="310"/>
                  </a:moveTo>
                  <a:lnTo>
                    <a:pt x="4665" y="310"/>
                  </a:lnTo>
                  <a:lnTo>
                    <a:pt x="4665" y="460"/>
                  </a:lnTo>
                  <a:lnTo>
                    <a:pt x="4515" y="460"/>
                  </a:lnTo>
                  <a:lnTo>
                    <a:pt x="4515" y="310"/>
                  </a:lnTo>
                  <a:close/>
                  <a:moveTo>
                    <a:pt x="3240" y="310"/>
                  </a:moveTo>
                  <a:lnTo>
                    <a:pt x="3370" y="310"/>
                  </a:lnTo>
                  <a:lnTo>
                    <a:pt x="3370" y="740"/>
                  </a:lnTo>
                  <a:cubicBezTo>
                    <a:pt x="3370" y="810"/>
                    <a:pt x="3375" y="855"/>
                    <a:pt x="3380" y="875"/>
                  </a:cubicBezTo>
                  <a:cubicBezTo>
                    <a:pt x="3385" y="910"/>
                    <a:pt x="3405" y="940"/>
                    <a:pt x="3430" y="960"/>
                  </a:cubicBezTo>
                  <a:cubicBezTo>
                    <a:pt x="3460" y="980"/>
                    <a:pt x="3490" y="990"/>
                    <a:pt x="3530" y="990"/>
                  </a:cubicBezTo>
                  <a:cubicBezTo>
                    <a:pt x="3570" y="990"/>
                    <a:pt x="3605" y="980"/>
                    <a:pt x="3640" y="955"/>
                  </a:cubicBezTo>
                  <a:cubicBezTo>
                    <a:pt x="3675" y="935"/>
                    <a:pt x="3700" y="910"/>
                    <a:pt x="3715" y="875"/>
                  </a:cubicBezTo>
                  <a:cubicBezTo>
                    <a:pt x="3725" y="840"/>
                    <a:pt x="3735" y="790"/>
                    <a:pt x="3735" y="725"/>
                  </a:cubicBezTo>
                  <a:lnTo>
                    <a:pt x="3735" y="310"/>
                  </a:lnTo>
                  <a:lnTo>
                    <a:pt x="3865" y="310"/>
                  </a:lnTo>
                  <a:lnTo>
                    <a:pt x="3865" y="1085"/>
                  </a:lnTo>
                  <a:lnTo>
                    <a:pt x="3750" y="1085"/>
                  </a:lnTo>
                  <a:lnTo>
                    <a:pt x="3750" y="970"/>
                  </a:lnTo>
                  <a:cubicBezTo>
                    <a:pt x="3690" y="1055"/>
                    <a:pt x="3605" y="1100"/>
                    <a:pt x="3505" y="1100"/>
                  </a:cubicBezTo>
                  <a:cubicBezTo>
                    <a:pt x="3460" y="1100"/>
                    <a:pt x="3415" y="1090"/>
                    <a:pt x="3375" y="1075"/>
                  </a:cubicBezTo>
                  <a:cubicBezTo>
                    <a:pt x="3335" y="1055"/>
                    <a:pt x="3310" y="1035"/>
                    <a:pt x="3290" y="1010"/>
                  </a:cubicBezTo>
                  <a:cubicBezTo>
                    <a:pt x="3270" y="980"/>
                    <a:pt x="3255" y="950"/>
                    <a:pt x="3250" y="910"/>
                  </a:cubicBezTo>
                  <a:cubicBezTo>
                    <a:pt x="3245" y="885"/>
                    <a:pt x="3240" y="845"/>
                    <a:pt x="3240" y="790"/>
                  </a:cubicBezTo>
                  <a:lnTo>
                    <a:pt x="3240" y="310"/>
                  </a:lnTo>
                  <a:close/>
                  <a:moveTo>
                    <a:pt x="1180" y="310"/>
                  </a:moveTo>
                  <a:lnTo>
                    <a:pt x="1310" y="310"/>
                  </a:lnTo>
                  <a:lnTo>
                    <a:pt x="1310" y="740"/>
                  </a:lnTo>
                  <a:cubicBezTo>
                    <a:pt x="1310" y="810"/>
                    <a:pt x="1315" y="855"/>
                    <a:pt x="1320" y="875"/>
                  </a:cubicBezTo>
                  <a:cubicBezTo>
                    <a:pt x="1330" y="910"/>
                    <a:pt x="1345" y="940"/>
                    <a:pt x="1370" y="960"/>
                  </a:cubicBezTo>
                  <a:cubicBezTo>
                    <a:pt x="1400" y="980"/>
                    <a:pt x="1430" y="990"/>
                    <a:pt x="1470" y="990"/>
                  </a:cubicBezTo>
                  <a:cubicBezTo>
                    <a:pt x="1510" y="990"/>
                    <a:pt x="1545" y="980"/>
                    <a:pt x="1580" y="955"/>
                  </a:cubicBezTo>
                  <a:cubicBezTo>
                    <a:pt x="1615" y="935"/>
                    <a:pt x="1640" y="910"/>
                    <a:pt x="1655" y="875"/>
                  </a:cubicBezTo>
                  <a:cubicBezTo>
                    <a:pt x="1670" y="840"/>
                    <a:pt x="1675" y="790"/>
                    <a:pt x="1675" y="725"/>
                  </a:cubicBezTo>
                  <a:lnTo>
                    <a:pt x="1675" y="310"/>
                  </a:lnTo>
                  <a:lnTo>
                    <a:pt x="1805" y="310"/>
                  </a:lnTo>
                  <a:lnTo>
                    <a:pt x="1805" y="1085"/>
                  </a:lnTo>
                  <a:lnTo>
                    <a:pt x="1690" y="1085"/>
                  </a:lnTo>
                  <a:lnTo>
                    <a:pt x="1690" y="970"/>
                  </a:lnTo>
                  <a:cubicBezTo>
                    <a:pt x="1630" y="1055"/>
                    <a:pt x="1550" y="1100"/>
                    <a:pt x="1445" y="1100"/>
                  </a:cubicBezTo>
                  <a:cubicBezTo>
                    <a:pt x="1400" y="1100"/>
                    <a:pt x="1355" y="1090"/>
                    <a:pt x="1315" y="1075"/>
                  </a:cubicBezTo>
                  <a:cubicBezTo>
                    <a:pt x="1280" y="1055"/>
                    <a:pt x="1250" y="1035"/>
                    <a:pt x="1230" y="1010"/>
                  </a:cubicBezTo>
                  <a:cubicBezTo>
                    <a:pt x="1210" y="980"/>
                    <a:pt x="1195" y="950"/>
                    <a:pt x="1190" y="910"/>
                  </a:cubicBezTo>
                  <a:cubicBezTo>
                    <a:pt x="1185" y="885"/>
                    <a:pt x="1180" y="845"/>
                    <a:pt x="1180" y="790"/>
                  </a:cubicBezTo>
                  <a:lnTo>
                    <a:pt x="1180" y="310"/>
                  </a:lnTo>
                  <a:close/>
                  <a:moveTo>
                    <a:pt x="2765" y="295"/>
                  </a:moveTo>
                  <a:cubicBezTo>
                    <a:pt x="2830" y="295"/>
                    <a:pt x="2890" y="310"/>
                    <a:pt x="2940" y="345"/>
                  </a:cubicBezTo>
                  <a:cubicBezTo>
                    <a:pt x="2990" y="380"/>
                    <a:pt x="3025" y="425"/>
                    <a:pt x="3050" y="490"/>
                  </a:cubicBezTo>
                  <a:cubicBezTo>
                    <a:pt x="3080" y="550"/>
                    <a:pt x="3090" y="620"/>
                    <a:pt x="3090" y="690"/>
                  </a:cubicBezTo>
                  <a:cubicBezTo>
                    <a:pt x="3090" y="770"/>
                    <a:pt x="3075" y="840"/>
                    <a:pt x="3050" y="905"/>
                  </a:cubicBezTo>
                  <a:cubicBezTo>
                    <a:pt x="3020" y="970"/>
                    <a:pt x="2980" y="1015"/>
                    <a:pt x="2925" y="1050"/>
                  </a:cubicBezTo>
                  <a:cubicBezTo>
                    <a:pt x="2870" y="1085"/>
                    <a:pt x="2815" y="1100"/>
                    <a:pt x="2755" y="1100"/>
                  </a:cubicBezTo>
                  <a:cubicBezTo>
                    <a:pt x="2710" y="1100"/>
                    <a:pt x="2670" y="1090"/>
                    <a:pt x="2640" y="1075"/>
                  </a:cubicBezTo>
                  <a:cubicBezTo>
                    <a:pt x="2605" y="1055"/>
                    <a:pt x="2575" y="1030"/>
                    <a:pt x="2550" y="1005"/>
                  </a:cubicBezTo>
                  <a:lnTo>
                    <a:pt x="2550" y="1380"/>
                  </a:lnTo>
                  <a:lnTo>
                    <a:pt x="2420" y="1380"/>
                  </a:lnTo>
                  <a:lnTo>
                    <a:pt x="2420" y="310"/>
                  </a:lnTo>
                  <a:lnTo>
                    <a:pt x="2540" y="310"/>
                  </a:lnTo>
                  <a:lnTo>
                    <a:pt x="2540" y="410"/>
                  </a:lnTo>
                  <a:cubicBezTo>
                    <a:pt x="2570" y="370"/>
                    <a:pt x="2600" y="345"/>
                    <a:pt x="2635" y="325"/>
                  </a:cubicBezTo>
                  <a:cubicBezTo>
                    <a:pt x="2670" y="305"/>
                    <a:pt x="2715" y="295"/>
                    <a:pt x="2765" y="295"/>
                  </a:cubicBezTo>
                  <a:close/>
                  <a:moveTo>
                    <a:pt x="510" y="120"/>
                  </a:moveTo>
                  <a:cubicBezTo>
                    <a:pt x="410" y="120"/>
                    <a:pt x="325" y="155"/>
                    <a:pt x="255" y="225"/>
                  </a:cubicBezTo>
                  <a:cubicBezTo>
                    <a:pt x="180" y="290"/>
                    <a:pt x="145" y="405"/>
                    <a:pt x="145" y="565"/>
                  </a:cubicBezTo>
                  <a:cubicBezTo>
                    <a:pt x="145" y="695"/>
                    <a:pt x="180" y="795"/>
                    <a:pt x="250" y="870"/>
                  </a:cubicBezTo>
                  <a:cubicBezTo>
                    <a:pt x="315" y="945"/>
                    <a:pt x="405" y="980"/>
                    <a:pt x="510" y="980"/>
                  </a:cubicBezTo>
                  <a:cubicBezTo>
                    <a:pt x="615" y="980"/>
                    <a:pt x="700" y="945"/>
                    <a:pt x="770" y="870"/>
                  </a:cubicBezTo>
                  <a:cubicBezTo>
                    <a:pt x="835" y="795"/>
                    <a:pt x="870" y="690"/>
                    <a:pt x="870" y="550"/>
                  </a:cubicBezTo>
                  <a:cubicBezTo>
                    <a:pt x="870" y="465"/>
                    <a:pt x="855" y="390"/>
                    <a:pt x="830" y="325"/>
                  </a:cubicBezTo>
                  <a:cubicBezTo>
                    <a:pt x="800" y="260"/>
                    <a:pt x="755" y="210"/>
                    <a:pt x="700" y="175"/>
                  </a:cubicBezTo>
                  <a:cubicBezTo>
                    <a:pt x="645" y="140"/>
                    <a:pt x="580" y="120"/>
                    <a:pt x="510" y="120"/>
                  </a:cubicBezTo>
                  <a:close/>
                  <a:moveTo>
                    <a:pt x="4220" y="40"/>
                  </a:moveTo>
                  <a:lnTo>
                    <a:pt x="4220" y="310"/>
                  </a:lnTo>
                  <a:lnTo>
                    <a:pt x="4350" y="310"/>
                  </a:lnTo>
                  <a:lnTo>
                    <a:pt x="4350" y="415"/>
                  </a:lnTo>
                  <a:lnTo>
                    <a:pt x="4220" y="415"/>
                  </a:lnTo>
                  <a:lnTo>
                    <a:pt x="4220" y="865"/>
                  </a:lnTo>
                  <a:cubicBezTo>
                    <a:pt x="4220" y="900"/>
                    <a:pt x="4220" y="925"/>
                    <a:pt x="4225" y="935"/>
                  </a:cubicBezTo>
                  <a:cubicBezTo>
                    <a:pt x="4230" y="945"/>
                    <a:pt x="4240" y="955"/>
                    <a:pt x="4250" y="960"/>
                  </a:cubicBezTo>
                  <a:cubicBezTo>
                    <a:pt x="4260" y="970"/>
                    <a:pt x="4275" y="970"/>
                    <a:pt x="4295" y="970"/>
                  </a:cubicBezTo>
                  <a:cubicBezTo>
                    <a:pt x="4305" y="970"/>
                    <a:pt x="4325" y="970"/>
                    <a:pt x="4350" y="965"/>
                  </a:cubicBezTo>
                  <a:lnTo>
                    <a:pt x="4370" y="1080"/>
                  </a:lnTo>
                  <a:cubicBezTo>
                    <a:pt x="4330" y="1090"/>
                    <a:pt x="4300" y="1095"/>
                    <a:pt x="4270" y="1095"/>
                  </a:cubicBezTo>
                  <a:cubicBezTo>
                    <a:pt x="4225" y="1095"/>
                    <a:pt x="4185" y="1085"/>
                    <a:pt x="4160" y="1070"/>
                  </a:cubicBezTo>
                  <a:cubicBezTo>
                    <a:pt x="4135" y="1055"/>
                    <a:pt x="4115" y="1035"/>
                    <a:pt x="4105" y="1010"/>
                  </a:cubicBezTo>
                  <a:cubicBezTo>
                    <a:pt x="4095" y="985"/>
                    <a:pt x="4090" y="935"/>
                    <a:pt x="4090" y="855"/>
                  </a:cubicBezTo>
                  <a:lnTo>
                    <a:pt x="4090" y="415"/>
                  </a:lnTo>
                  <a:lnTo>
                    <a:pt x="3995" y="415"/>
                  </a:lnTo>
                  <a:lnTo>
                    <a:pt x="3995" y="310"/>
                  </a:lnTo>
                  <a:lnTo>
                    <a:pt x="4090" y="310"/>
                  </a:lnTo>
                  <a:lnTo>
                    <a:pt x="4090" y="120"/>
                  </a:lnTo>
                  <a:lnTo>
                    <a:pt x="4220" y="40"/>
                  </a:lnTo>
                  <a:close/>
                  <a:moveTo>
                    <a:pt x="2160" y="40"/>
                  </a:moveTo>
                  <a:lnTo>
                    <a:pt x="2160" y="310"/>
                  </a:lnTo>
                  <a:lnTo>
                    <a:pt x="2290" y="310"/>
                  </a:lnTo>
                  <a:lnTo>
                    <a:pt x="2290" y="415"/>
                  </a:lnTo>
                  <a:lnTo>
                    <a:pt x="2160" y="415"/>
                  </a:lnTo>
                  <a:lnTo>
                    <a:pt x="2160" y="865"/>
                  </a:lnTo>
                  <a:cubicBezTo>
                    <a:pt x="2160" y="900"/>
                    <a:pt x="2160" y="925"/>
                    <a:pt x="2165" y="935"/>
                  </a:cubicBezTo>
                  <a:cubicBezTo>
                    <a:pt x="2170" y="945"/>
                    <a:pt x="2180" y="955"/>
                    <a:pt x="2190" y="960"/>
                  </a:cubicBezTo>
                  <a:cubicBezTo>
                    <a:pt x="2200" y="970"/>
                    <a:pt x="2215" y="970"/>
                    <a:pt x="2235" y="970"/>
                  </a:cubicBezTo>
                  <a:cubicBezTo>
                    <a:pt x="2250" y="970"/>
                    <a:pt x="2265" y="970"/>
                    <a:pt x="2290" y="965"/>
                  </a:cubicBezTo>
                  <a:lnTo>
                    <a:pt x="2310" y="1080"/>
                  </a:lnTo>
                  <a:cubicBezTo>
                    <a:pt x="2275" y="1090"/>
                    <a:pt x="2240" y="1095"/>
                    <a:pt x="2210" y="1095"/>
                  </a:cubicBezTo>
                  <a:cubicBezTo>
                    <a:pt x="2165" y="1095"/>
                    <a:pt x="2125" y="1085"/>
                    <a:pt x="2100" y="1070"/>
                  </a:cubicBezTo>
                  <a:cubicBezTo>
                    <a:pt x="2075" y="1055"/>
                    <a:pt x="2055" y="1035"/>
                    <a:pt x="2045" y="1010"/>
                  </a:cubicBezTo>
                  <a:cubicBezTo>
                    <a:pt x="2035" y="985"/>
                    <a:pt x="2030" y="935"/>
                    <a:pt x="2030" y="855"/>
                  </a:cubicBezTo>
                  <a:lnTo>
                    <a:pt x="2030" y="415"/>
                  </a:lnTo>
                  <a:lnTo>
                    <a:pt x="1935" y="415"/>
                  </a:lnTo>
                  <a:lnTo>
                    <a:pt x="1935" y="310"/>
                  </a:lnTo>
                  <a:lnTo>
                    <a:pt x="2030" y="310"/>
                  </a:lnTo>
                  <a:lnTo>
                    <a:pt x="2030" y="120"/>
                  </a:lnTo>
                  <a:lnTo>
                    <a:pt x="2160" y="40"/>
                  </a:lnTo>
                  <a:close/>
                  <a:moveTo>
                    <a:pt x="510" y="0"/>
                  </a:moveTo>
                  <a:cubicBezTo>
                    <a:pt x="605" y="0"/>
                    <a:pt x="695" y="25"/>
                    <a:pt x="775" y="70"/>
                  </a:cubicBezTo>
                  <a:cubicBezTo>
                    <a:pt x="855" y="115"/>
                    <a:pt x="915" y="185"/>
                    <a:pt x="955" y="265"/>
                  </a:cubicBezTo>
                  <a:cubicBezTo>
                    <a:pt x="995" y="350"/>
                    <a:pt x="1015" y="445"/>
                    <a:pt x="1015" y="550"/>
                  </a:cubicBezTo>
                  <a:cubicBezTo>
                    <a:pt x="1015" y="660"/>
                    <a:pt x="995" y="755"/>
                    <a:pt x="950" y="840"/>
                  </a:cubicBezTo>
                  <a:cubicBezTo>
                    <a:pt x="910" y="925"/>
                    <a:pt x="845" y="990"/>
                    <a:pt x="765" y="1035"/>
                  </a:cubicBezTo>
                  <a:cubicBezTo>
                    <a:pt x="685" y="1080"/>
                    <a:pt x="600" y="1100"/>
                    <a:pt x="510" y="1100"/>
                  </a:cubicBezTo>
                  <a:cubicBezTo>
                    <a:pt x="410" y="1100"/>
                    <a:pt x="320" y="1075"/>
                    <a:pt x="240" y="1030"/>
                  </a:cubicBezTo>
                  <a:cubicBezTo>
                    <a:pt x="160" y="980"/>
                    <a:pt x="100" y="915"/>
                    <a:pt x="60" y="830"/>
                  </a:cubicBezTo>
                  <a:cubicBezTo>
                    <a:pt x="20" y="745"/>
                    <a:pt x="0" y="655"/>
                    <a:pt x="0" y="565"/>
                  </a:cubicBezTo>
                  <a:cubicBezTo>
                    <a:pt x="0" y="385"/>
                    <a:pt x="45" y="250"/>
                    <a:pt x="140" y="150"/>
                  </a:cubicBezTo>
                  <a:cubicBezTo>
                    <a:pt x="235" y="50"/>
                    <a:pt x="360" y="0"/>
                    <a:pt x="510" y="0"/>
                  </a:cubicBezTo>
                  <a:close/>
                </a:path>
              </a:pathLst>
            </a:custGeom>
            <a:solidFill>
              <a:srgbClr val="FFFFFF"/>
            </a:solidFill>
            <a:ln w="0">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 name="WS_polygon8">
              <a:extLst>
                <a:ext uri="{FF2B5EF4-FFF2-40B4-BE49-F238E27FC236}">
                  <a16:creationId xmlns:a16="http://schemas.microsoft.com/office/drawing/2014/main" id="{2FA5B14B-B8CD-BBFA-8ABD-64FF3C63A204}"/>
                </a:ext>
              </a:extLst>
            </p:cNvPr>
            <p:cNvSpPr>
              <a:spLocks noChangeArrowheads="1"/>
            </p:cNvSpPr>
            <p:nvPr/>
          </p:nvSpPr>
          <p:spPr bwMode="auto">
            <a:xfrm>
              <a:off x="0" y="0"/>
              <a:ext cx="4705" cy="1415"/>
            </a:xfrm>
            <a:custGeom>
              <a:avLst/>
              <a:gdLst>
                <a:gd name="T0" fmla="*/ 4685 w 4705"/>
                <a:gd name="T1" fmla="*/ 1105 h 1415"/>
                <a:gd name="T2" fmla="*/ 2770 w 4705"/>
                <a:gd name="T3" fmla="*/ 415 h 1415"/>
                <a:gd name="T4" fmla="*/ 2620 w 4705"/>
                <a:gd name="T5" fmla="*/ 940 h 1415"/>
                <a:gd name="T6" fmla="*/ 2975 w 4705"/>
                <a:gd name="T7" fmla="*/ 710 h 1415"/>
                <a:gd name="T8" fmla="*/ 4535 w 4705"/>
                <a:gd name="T9" fmla="*/ 330 h 1415"/>
                <a:gd name="T10" fmla="*/ 4535 w 4705"/>
                <a:gd name="T11" fmla="*/ 480 h 1415"/>
                <a:gd name="T12" fmla="*/ 3390 w 4705"/>
                <a:gd name="T13" fmla="*/ 330 h 1415"/>
                <a:gd name="T14" fmla="*/ 3450 w 4705"/>
                <a:gd name="T15" fmla="*/ 980 h 1415"/>
                <a:gd name="T16" fmla="*/ 3735 w 4705"/>
                <a:gd name="T17" fmla="*/ 895 h 1415"/>
                <a:gd name="T18" fmla="*/ 3885 w 4705"/>
                <a:gd name="T19" fmla="*/ 330 h 1415"/>
                <a:gd name="T20" fmla="*/ 3770 w 4705"/>
                <a:gd name="T21" fmla="*/ 990 h 1415"/>
                <a:gd name="T22" fmla="*/ 3310 w 4705"/>
                <a:gd name="T23" fmla="*/ 1030 h 1415"/>
                <a:gd name="T24" fmla="*/ 3260 w 4705"/>
                <a:gd name="T25" fmla="*/ 330 h 1415"/>
                <a:gd name="T26" fmla="*/ 1330 w 4705"/>
                <a:gd name="T27" fmla="*/ 760 h 1415"/>
                <a:gd name="T28" fmla="*/ 1490 w 4705"/>
                <a:gd name="T29" fmla="*/ 1010 h 1415"/>
                <a:gd name="T30" fmla="*/ 1695 w 4705"/>
                <a:gd name="T31" fmla="*/ 745 h 1415"/>
                <a:gd name="T32" fmla="*/ 1825 w 4705"/>
                <a:gd name="T33" fmla="*/ 1105 h 1415"/>
                <a:gd name="T34" fmla="*/ 1465 w 4705"/>
                <a:gd name="T35" fmla="*/ 1120 h 1415"/>
                <a:gd name="T36" fmla="*/ 1210 w 4705"/>
                <a:gd name="T37" fmla="*/ 930 h 1415"/>
                <a:gd name="T38" fmla="*/ 2785 w 4705"/>
                <a:gd name="T39" fmla="*/ 315 h 1415"/>
                <a:gd name="T40" fmla="*/ 3110 w 4705"/>
                <a:gd name="T41" fmla="*/ 710 h 1415"/>
                <a:gd name="T42" fmla="*/ 2775 w 4705"/>
                <a:gd name="T43" fmla="*/ 1120 h 1415"/>
                <a:gd name="T44" fmla="*/ 2570 w 4705"/>
                <a:gd name="T45" fmla="*/ 1400 h 1415"/>
                <a:gd name="T46" fmla="*/ 2560 w 4705"/>
                <a:gd name="T47" fmla="*/ 330 h 1415"/>
                <a:gd name="T48" fmla="*/ 2785 w 4705"/>
                <a:gd name="T49" fmla="*/ 315 h 1415"/>
                <a:gd name="T50" fmla="*/ 165 w 4705"/>
                <a:gd name="T51" fmla="*/ 585 h 1415"/>
                <a:gd name="T52" fmla="*/ 790 w 4705"/>
                <a:gd name="T53" fmla="*/ 890 h 1415"/>
                <a:gd name="T54" fmla="*/ 720 w 4705"/>
                <a:gd name="T55" fmla="*/ 195 h 1415"/>
                <a:gd name="T56" fmla="*/ 4240 w 4705"/>
                <a:gd name="T57" fmla="*/ 330 h 1415"/>
                <a:gd name="T58" fmla="*/ 4240 w 4705"/>
                <a:gd name="T59" fmla="*/ 435 h 1415"/>
                <a:gd name="T60" fmla="*/ 4270 w 4705"/>
                <a:gd name="T61" fmla="*/ 980 h 1415"/>
                <a:gd name="T62" fmla="*/ 4390 w 4705"/>
                <a:gd name="T63" fmla="*/ 1100 h 1415"/>
                <a:gd name="T64" fmla="*/ 4125 w 4705"/>
                <a:gd name="T65" fmla="*/ 1030 h 1415"/>
                <a:gd name="T66" fmla="*/ 4015 w 4705"/>
                <a:gd name="T67" fmla="*/ 435 h 1415"/>
                <a:gd name="T68" fmla="*/ 4110 w 4705"/>
                <a:gd name="T69" fmla="*/ 140 h 1415"/>
                <a:gd name="T70" fmla="*/ 2180 w 4705"/>
                <a:gd name="T71" fmla="*/ 330 h 1415"/>
                <a:gd name="T72" fmla="*/ 2180 w 4705"/>
                <a:gd name="T73" fmla="*/ 435 h 1415"/>
                <a:gd name="T74" fmla="*/ 2210 w 4705"/>
                <a:gd name="T75" fmla="*/ 980 h 1415"/>
                <a:gd name="T76" fmla="*/ 2330 w 4705"/>
                <a:gd name="T77" fmla="*/ 1100 h 1415"/>
                <a:gd name="T78" fmla="*/ 2065 w 4705"/>
                <a:gd name="T79" fmla="*/ 1030 h 1415"/>
                <a:gd name="T80" fmla="*/ 1955 w 4705"/>
                <a:gd name="T81" fmla="*/ 435 h 1415"/>
                <a:gd name="T82" fmla="*/ 2050 w 4705"/>
                <a:gd name="T83" fmla="*/ 140 h 1415"/>
                <a:gd name="T84" fmla="*/ 795 w 4705"/>
                <a:gd name="T85" fmla="*/ 90 h 1415"/>
                <a:gd name="T86" fmla="*/ 970 w 4705"/>
                <a:gd name="T87" fmla="*/ 860 h 1415"/>
                <a:gd name="T88" fmla="*/ 260 w 4705"/>
                <a:gd name="T89" fmla="*/ 1050 h 1415"/>
                <a:gd name="T90" fmla="*/ 160 w 4705"/>
                <a:gd name="T91" fmla="*/ 170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5" h="1415">
                  <a:moveTo>
                    <a:pt x="4535" y="955"/>
                  </a:moveTo>
                  <a:lnTo>
                    <a:pt x="4685" y="955"/>
                  </a:lnTo>
                  <a:lnTo>
                    <a:pt x="4685" y="1105"/>
                  </a:lnTo>
                  <a:lnTo>
                    <a:pt x="4535" y="1105"/>
                  </a:lnTo>
                  <a:lnTo>
                    <a:pt x="4535" y="955"/>
                  </a:lnTo>
                  <a:close/>
                  <a:moveTo>
                    <a:pt x="2770" y="415"/>
                  </a:moveTo>
                  <a:cubicBezTo>
                    <a:pt x="2715" y="415"/>
                    <a:pt x="2665" y="445"/>
                    <a:pt x="2625" y="495"/>
                  </a:cubicBezTo>
                  <a:cubicBezTo>
                    <a:pt x="2580" y="545"/>
                    <a:pt x="2560" y="620"/>
                    <a:pt x="2560" y="720"/>
                  </a:cubicBezTo>
                  <a:cubicBezTo>
                    <a:pt x="2560" y="820"/>
                    <a:pt x="2580" y="895"/>
                    <a:pt x="2620" y="940"/>
                  </a:cubicBezTo>
                  <a:cubicBezTo>
                    <a:pt x="2660" y="990"/>
                    <a:pt x="2710" y="1015"/>
                    <a:pt x="2765" y="1015"/>
                  </a:cubicBezTo>
                  <a:cubicBezTo>
                    <a:pt x="2825" y="1015"/>
                    <a:pt x="2875" y="990"/>
                    <a:pt x="2915" y="940"/>
                  </a:cubicBezTo>
                  <a:cubicBezTo>
                    <a:pt x="2955" y="890"/>
                    <a:pt x="2975" y="815"/>
                    <a:pt x="2975" y="710"/>
                  </a:cubicBezTo>
                  <a:cubicBezTo>
                    <a:pt x="2975" y="610"/>
                    <a:pt x="2955" y="540"/>
                    <a:pt x="2915" y="490"/>
                  </a:cubicBezTo>
                  <a:cubicBezTo>
                    <a:pt x="2875" y="440"/>
                    <a:pt x="2830" y="415"/>
                    <a:pt x="2770" y="415"/>
                  </a:cubicBezTo>
                  <a:close/>
                  <a:moveTo>
                    <a:pt x="4535" y="330"/>
                  </a:moveTo>
                  <a:lnTo>
                    <a:pt x="4685" y="330"/>
                  </a:lnTo>
                  <a:lnTo>
                    <a:pt x="4685" y="480"/>
                  </a:lnTo>
                  <a:lnTo>
                    <a:pt x="4535" y="480"/>
                  </a:lnTo>
                  <a:lnTo>
                    <a:pt x="4535" y="330"/>
                  </a:lnTo>
                  <a:close/>
                  <a:moveTo>
                    <a:pt x="3260" y="330"/>
                  </a:moveTo>
                  <a:lnTo>
                    <a:pt x="3390" y="330"/>
                  </a:lnTo>
                  <a:lnTo>
                    <a:pt x="3390" y="760"/>
                  </a:lnTo>
                  <a:cubicBezTo>
                    <a:pt x="3390" y="830"/>
                    <a:pt x="3395" y="875"/>
                    <a:pt x="3400" y="895"/>
                  </a:cubicBezTo>
                  <a:cubicBezTo>
                    <a:pt x="3405" y="930"/>
                    <a:pt x="3425" y="960"/>
                    <a:pt x="3450" y="980"/>
                  </a:cubicBezTo>
                  <a:cubicBezTo>
                    <a:pt x="3480" y="1000"/>
                    <a:pt x="3510" y="1010"/>
                    <a:pt x="3550" y="1010"/>
                  </a:cubicBezTo>
                  <a:cubicBezTo>
                    <a:pt x="3590" y="1010"/>
                    <a:pt x="3625" y="1000"/>
                    <a:pt x="3660" y="975"/>
                  </a:cubicBezTo>
                  <a:cubicBezTo>
                    <a:pt x="3695" y="955"/>
                    <a:pt x="3720" y="930"/>
                    <a:pt x="3735" y="895"/>
                  </a:cubicBezTo>
                  <a:cubicBezTo>
                    <a:pt x="3745" y="860"/>
                    <a:pt x="3755" y="810"/>
                    <a:pt x="3755" y="745"/>
                  </a:cubicBezTo>
                  <a:lnTo>
                    <a:pt x="3755" y="330"/>
                  </a:lnTo>
                  <a:lnTo>
                    <a:pt x="3885" y="330"/>
                  </a:lnTo>
                  <a:lnTo>
                    <a:pt x="3885" y="1105"/>
                  </a:lnTo>
                  <a:lnTo>
                    <a:pt x="3770" y="1105"/>
                  </a:lnTo>
                  <a:lnTo>
                    <a:pt x="3770" y="990"/>
                  </a:lnTo>
                  <a:cubicBezTo>
                    <a:pt x="3710" y="1075"/>
                    <a:pt x="3625" y="1120"/>
                    <a:pt x="3525" y="1120"/>
                  </a:cubicBezTo>
                  <a:cubicBezTo>
                    <a:pt x="3480" y="1120"/>
                    <a:pt x="3435" y="1110"/>
                    <a:pt x="3395" y="1095"/>
                  </a:cubicBezTo>
                  <a:cubicBezTo>
                    <a:pt x="3355" y="1075"/>
                    <a:pt x="3330" y="1055"/>
                    <a:pt x="3310" y="1030"/>
                  </a:cubicBezTo>
                  <a:cubicBezTo>
                    <a:pt x="3290" y="1000"/>
                    <a:pt x="3275" y="970"/>
                    <a:pt x="3270" y="930"/>
                  </a:cubicBezTo>
                  <a:cubicBezTo>
                    <a:pt x="3265" y="905"/>
                    <a:pt x="3260" y="865"/>
                    <a:pt x="3260" y="810"/>
                  </a:cubicBezTo>
                  <a:lnTo>
                    <a:pt x="3260" y="330"/>
                  </a:lnTo>
                  <a:close/>
                  <a:moveTo>
                    <a:pt x="1200" y="330"/>
                  </a:moveTo>
                  <a:lnTo>
                    <a:pt x="1330" y="330"/>
                  </a:lnTo>
                  <a:lnTo>
                    <a:pt x="1330" y="760"/>
                  </a:lnTo>
                  <a:cubicBezTo>
                    <a:pt x="1330" y="830"/>
                    <a:pt x="1335" y="875"/>
                    <a:pt x="1340" y="895"/>
                  </a:cubicBezTo>
                  <a:cubicBezTo>
                    <a:pt x="1350" y="930"/>
                    <a:pt x="1365" y="960"/>
                    <a:pt x="1390" y="980"/>
                  </a:cubicBezTo>
                  <a:cubicBezTo>
                    <a:pt x="1420" y="1000"/>
                    <a:pt x="1450" y="1010"/>
                    <a:pt x="1490" y="1010"/>
                  </a:cubicBezTo>
                  <a:cubicBezTo>
                    <a:pt x="1530" y="1010"/>
                    <a:pt x="1565" y="1000"/>
                    <a:pt x="1600" y="975"/>
                  </a:cubicBezTo>
                  <a:cubicBezTo>
                    <a:pt x="1635" y="955"/>
                    <a:pt x="1660" y="930"/>
                    <a:pt x="1675" y="895"/>
                  </a:cubicBezTo>
                  <a:cubicBezTo>
                    <a:pt x="1690" y="860"/>
                    <a:pt x="1695" y="810"/>
                    <a:pt x="1695" y="745"/>
                  </a:cubicBezTo>
                  <a:lnTo>
                    <a:pt x="1695" y="330"/>
                  </a:lnTo>
                  <a:lnTo>
                    <a:pt x="1825" y="330"/>
                  </a:lnTo>
                  <a:lnTo>
                    <a:pt x="1825" y="1105"/>
                  </a:lnTo>
                  <a:lnTo>
                    <a:pt x="1710" y="1105"/>
                  </a:lnTo>
                  <a:lnTo>
                    <a:pt x="1710" y="990"/>
                  </a:lnTo>
                  <a:cubicBezTo>
                    <a:pt x="1650" y="1075"/>
                    <a:pt x="1565" y="1120"/>
                    <a:pt x="1465" y="1120"/>
                  </a:cubicBezTo>
                  <a:cubicBezTo>
                    <a:pt x="1420" y="1120"/>
                    <a:pt x="1375" y="1110"/>
                    <a:pt x="1335" y="1095"/>
                  </a:cubicBezTo>
                  <a:cubicBezTo>
                    <a:pt x="1300" y="1075"/>
                    <a:pt x="1270" y="1055"/>
                    <a:pt x="1250" y="1030"/>
                  </a:cubicBezTo>
                  <a:cubicBezTo>
                    <a:pt x="1230" y="1000"/>
                    <a:pt x="1215" y="970"/>
                    <a:pt x="1210" y="930"/>
                  </a:cubicBezTo>
                  <a:cubicBezTo>
                    <a:pt x="1205" y="905"/>
                    <a:pt x="1200" y="865"/>
                    <a:pt x="1200" y="810"/>
                  </a:cubicBezTo>
                  <a:lnTo>
                    <a:pt x="1200" y="330"/>
                  </a:lnTo>
                  <a:close/>
                  <a:moveTo>
                    <a:pt x="2785" y="315"/>
                  </a:moveTo>
                  <a:cubicBezTo>
                    <a:pt x="2850" y="315"/>
                    <a:pt x="2910" y="330"/>
                    <a:pt x="2960" y="365"/>
                  </a:cubicBezTo>
                  <a:cubicBezTo>
                    <a:pt x="3010" y="400"/>
                    <a:pt x="3045" y="445"/>
                    <a:pt x="3070" y="510"/>
                  </a:cubicBezTo>
                  <a:cubicBezTo>
                    <a:pt x="3095" y="570"/>
                    <a:pt x="3110" y="640"/>
                    <a:pt x="3110" y="710"/>
                  </a:cubicBezTo>
                  <a:cubicBezTo>
                    <a:pt x="3110" y="790"/>
                    <a:pt x="3095" y="860"/>
                    <a:pt x="3070" y="925"/>
                  </a:cubicBezTo>
                  <a:cubicBezTo>
                    <a:pt x="3040" y="990"/>
                    <a:pt x="3000" y="1035"/>
                    <a:pt x="2945" y="1070"/>
                  </a:cubicBezTo>
                  <a:cubicBezTo>
                    <a:pt x="2890" y="1105"/>
                    <a:pt x="2835" y="1120"/>
                    <a:pt x="2775" y="1120"/>
                  </a:cubicBezTo>
                  <a:cubicBezTo>
                    <a:pt x="2730" y="1120"/>
                    <a:pt x="2690" y="1110"/>
                    <a:pt x="2655" y="1095"/>
                  </a:cubicBezTo>
                  <a:cubicBezTo>
                    <a:pt x="2625" y="1075"/>
                    <a:pt x="2595" y="1050"/>
                    <a:pt x="2570" y="1020"/>
                  </a:cubicBezTo>
                  <a:lnTo>
                    <a:pt x="2570" y="1400"/>
                  </a:lnTo>
                  <a:lnTo>
                    <a:pt x="2440" y="1400"/>
                  </a:lnTo>
                  <a:lnTo>
                    <a:pt x="2440" y="330"/>
                  </a:lnTo>
                  <a:lnTo>
                    <a:pt x="2560" y="330"/>
                  </a:lnTo>
                  <a:lnTo>
                    <a:pt x="2560" y="430"/>
                  </a:lnTo>
                  <a:cubicBezTo>
                    <a:pt x="2590" y="390"/>
                    <a:pt x="2620" y="365"/>
                    <a:pt x="2655" y="345"/>
                  </a:cubicBezTo>
                  <a:cubicBezTo>
                    <a:pt x="2690" y="325"/>
                    <a:pt x="2735" y="315"/>
                    <a:pt x="2785" y="315"/>
                  </a:cubicBezTo>
                  <a:close/>
                  <a:moveTo>
                    <a:pt x="530" y="140"/>
                  </a:moveTo>
                  <a:cubicBezTo>
                    <a:pt x="430" y="140"/>
                    <a:pt x="345" y="175"/>
                    <a:pt x="270" y="245"/>
                  </a:cubicBezTo>
                  <a:cubicBezTo>
                    <a:pt x="200" y="310"/>
                    <a:pt x="165" y="425"/>
                    <a:pt x="165" y="585"/>
                  </a:cubicBezTo>
                  <a:cubicBezTo>
                    <a:pt x="165" y="715"/>
                    <a:pt x="200" y="815"/>
                    <a:pt x="270" y="890"/>
                  </a:cubicBezTo>
                  <a:cubicBezTo>
                    <a:pt x="335" y="965"/>
                    <a:pt x="425" y="1000"/>
                    <a:pt x="525" y="1000"/>
                  </a:cubicBezTo>
                  <a:cubicBezTo>
                    <a:pt x="635" y="1000"/>
                    <a:pt x="720" y="965"/>
                    <a:pt x="790" y="890"/>
                  </a:cubicBezTo>
                  <a:cubicBezTo>
                    <a:pt x="855" y="815"/>
                    <a:pt x="890" y="710"/>
                    <a:pt x="890" y="570"/>
                  </a:cubicBezTo>
                  <a:cubicBezTo>
                    <a:pt x="890" y="485"/>
                    <a:pt x="875" y="410"/>
                    <a:pt x="850" y="345"/>
                  </a:cubicBezTo>
                  <a:cubicBezTo>
                    <a:pt x="820" y="280"/>
                    <a:pt x="775" y="230"/>
                    <a:pt x="720" y="195"/>
                  </a:cubicBezTo>
                  <a:cubicBezTo>
                    <a:pt x="665" y="160"/>
                    <a:pt x="600" y="140"/>
                    <a:pt x="530" y="140"/>
                  </a:cubicBezTo>
                  <a:close/>
                  <a:moveTo>
                    <a:pt x="4240" y="60"/>
                  </a:moveTo>
                  <a:lnTo>
                    <a:pt x="4240" y="330"/>
                  </a:lnTo>
                  <a:lnTo>
                    <a:pt x="4370" y="330"/>
                  </a:lnTo>
                  <a:lnTo>
                    <a:pt x="4370" y="435"/>
                  </a:lnTo>
                  <a:lnTo>
                    <a:pt x="4240" y="435"/>
                  </a:lnTo>
                  <a:lnTo>
                    <a:pt x="4240" y="885"/>
                  </a:lnTo>
                  <a:cubicBezTo>
                    <a:pt x="4240" y="920"/>
                    <a:pt x="4240" y="945"/>
                    <a:pt x="4245" y="955"/>
                  </a:cubicBezTo>
                  <a:cubicBezTo>
                    <a:pt x="4250" y="965"/>
                    <a:pt x="4260" y="975"/>
                    <a:pt x="4270" y="980"/>
                  </a:cubicBezTo>
                  <a:cubicBezTo>
                    <a:pt x="4280" y="990"/>
                    <a:pt x="4295" y="990"/>
                    <a:pt x="4315" y="990"/>
                  </a:cubicBezTo>
                  <a:cubicBezTo>
                    <a:pt x="4325" y="990"/>
                    <a:pt x="4345" y="990"/>
                    <a:pt x="4370" y="985"/>
                  </a:cubicBezTo>
                  <a:lnTo>
                    <a:pt x="4390" y="1100"/>
                  </a:lnTo>
                  <a:cubicBezTo>
                    <a:pt x="4350" y="1110"/>
                    <a:pt x="4320" y="1115"/>
                    <a:pt x="4290" y="1115"/>
                  </a:cubicBezTo>
                  <a:cubicBezTo>
                    <a:pt x="4245" y="1115"/>
                    <a:pt x="4205" y="1105"/>
                    <a:pt x="4180" y="1090"/>
                  </a:cubicBezTo>
                  <a:cubicBezTo>
                    <a:pt x="4155" y="1075"/>
                    <a:pt x="4135" y="1055"/>
                    <a:pt x="4125" y="1030"/>
                  </a:cubicBezTo>
                  <a:cubicBezTo>
                    <a:pt x="4115" y="1005"/>
                    <a:pt x="4110" y="955"/>
                    <a:pt x="4110" y="875"/>
                  </a:cubicBezTo>
                  <a:lnTo>
                    <a:pt x="4110" y="435"/>
                  </a:lnTo>
                  <a:lnTo>
                    <a:pt x="4015" y="435"/>
                  </a:lnTo>
                  <a:lnTo>
                    <a:pt x="4015" y="330"/>
                  </a:lnTo>
                  <a:lnTo>
                    <a:pt x="4110" y="330"/>
                  </a:lnTo>
                  <a:lnTo>
                    <a:pt x="4110" y="140"/>
                  </a:lnTo>
                  <a:lnTo>
                    <a:pt x="4240" y="60"/>
                  </a:lnTo>
                  <a:close/>
                  <a:moveTo>
                    <a:pt x="2180" y="60"/>
                  </a:moveTo>
                  <a:lnTo>
                    <a:pt x="2180" y="330"/>
                  </a:lnTo>
                  <a:lnTo>
                    <a:pt x="2310" y="330"/>
                  </a:lnTo>
                  <a:lnTo>
                    <a:pt x="2310" y="435"/>
                  </a:lnTo>
                  <a:lnTo>
                    <a:pt x="2180" y="435"/>
                  </a:lnTo>
                  <a:lnTo>
                    <a:pt x="2180" y="885"/>
                  </a:lnTo>
                  <a:cubicBezTo>
                    <a:pt x="2180" y="920"/>
                    <a:pt x="2180" y="945"/>
                    <a:pt x="2185" y="955"/>
                  </a:cubicBezTo>
                  <a:cubicBezTo>
                    <a:pt x="2190" y="965"/>
                    <a:pt x="2200" y="975"/>
                    <a:pt x="2210" y="980"/>
                  </a:cubicBezTo>
                  <a:cubicBezTo>
                    <a:pt x="2220" y="990"/>
                    <a:pt x="2235" y="990"/>
                    <a:pt x="2255" y="990"/>
                  </a:cubicBezTo>
                  <a:cubicBezTo>
                    <a:pt x="2270" y="990"/>
                    <a:pt x="2285" y="990"/>
                    <a:pt x="2310" y="985"/>
                  </a:cubicBezTo>
                  <a:lnTo>
                    <a:pt x="2330" y="1100"/>
                  </a:lnTo>
                  <a:cubicBezTo>
                    <a:pt x="2295" y="1110"/>
                    <a:pt x="2260" y="1115"/>
                    <a:pt x="2230" y="1115"/>
                  </a:cubicBezTo>
                  <a:cubicBezTo>
                    <a:pt x="2185" y="1115"/>
                    <a:pt x="2145" y="1105"/>
                    <a:pt x="2120" y="1090"/>
                  </a:cubicBezTo>
                  <a:cubicBezTo>
                    <a:pt x="2095" y="1075"/>
                    <a:pt x="2075" y="1055"/>
                    <a:pt x="2065" y="1030"/>
                  </a:cubicBezTo>
                  <a:cubicBezTo>
                    <a:pt x="2055" y="1005"/>
                    <a:pt x="2050" y="955"/>
                    <a:pt x="2050" y="875"/>
                  </a:cubicBezTo>
                  <a:lnTo>
                    <a:pt x="2050" y="435"/>
                  </a:lnTo>
                  <a:lnTo>
                    <a:pt x="1955" y="435"/>
                  </a:lnTo>
                  <a:lnTo>
                    <a:pt x="1955" y="330"/>
                  </a:lnTo>
                  <a:lnTo>
                    <a:pt x="2050" y="330"/>
                  </a:lnTo>
                  <a:lnTo>
                    <a:pt x="2050" y="140"/>
                  </a:lnTo>
                  <a:lnTo>
                    <a:pt x="2180" y="60"/>
                  </a:lnTo>
                  <a:close/>
                  <a:moveTo>
                    <a:pt x="530" y="20"/>
                  </a:moveTo>
                  <a:cubicBezTo>
                    <a:pt x="625" y="20"/>
                    <a:pt x="715" y="45"/>
                    <a:pt x="795" y="90"/>
                  </a:cubicBezTo>
                  <a:cubicBezTo>
                    <a:pt x="875" y="135"/>
                    <a:pt x="935" y="200"/>
                    <a:pt x="975" y="285"/>
                  </a:cubicBezTo>
                  <a:cubicBezTo>
                    <a:pt x="1015" y="370"/>
                    <a:pt x="1035" y="465"/>
                    <a:pt x="1035" y="570"/>
                  </a:cubicBezTo>
                  <a:cubicBezTo>
                    <a:pt x="1035" y="680"/>
                    <a:pt x="1015" y="775"/>
                    <a:pt x="970" y="860"/>
                  </a:cubicBezTo>
                  <a:cubicBezTo>
                    <a:pt x="930" y="945"/>
                    <a:pt x="865" y="1010"/>
                    <a:pt x="785" y="1055"/>
                  </a:cubicBezTo>
                  <a:cubicBezTo>
                    <a:pt x="705" y="1100"/>
                    <a:pt x="620" y="1120"/>
                    <a:pt x="530" y="1120"/>
                  </a:cubicBezTo>
                  <a:cubicBezTo>
                    <a:pt x="430" y="1120"/>
                    <a:pt x="340" y="1095"/>
                    <a:pt x="260" y="1050"/>
                  </a:cubicBezTo>
                  <a:cubicBezTo>
                    <a:pt x="180" y="1000"/>
                    <a:pt x="120" y="935"/>
                    <a:pt x="80" y="850"/>
                  </a:cubicBezTo>
                  <a:cubicBezTo>
                    <a:pt x="40" y="765"/>
                    <a:pt x="20" y="675"/>
                    <a:pt x="20" y="585"/>
                  </a:cubicBezTo>
                  <a:cubicBezTo>
                    <a:pt x="20" y="405"/>
                    <a:pt x="65" y="270"/>
                    <a:pt x="160" y="170"/>
                  </a:cubicBezTo>
                  <a:cubicBezTo>
                    <a:pt x="255" y="70"/>
                    <a:pt x="380" y="20"/>
                    <a:pt x="530" y="20"/>
                  </a:cubicBezTo>
                  <a:close/>
                </a:path>
              </a:pathLst>
            </a:custGeom>
            <a:solidFill>
              <a:srgbClr val="FFFFFF">
                <a:alpha val="0"/>
              </a:srgbClr>
            </a:solidFill>
            <a:ln w="2515">
              <a:solidFill>
                <a:srgbClr val="F2F2F2"/>
              </a:solid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6" name="TextBox 5">
            <a:extLst>
              <a:ext uri="{FF2B5EF4-FFF2-40B4-BE49-F238E27FC236}">
                <a16:creationId xmlns:a16="http://schemas.microsoft.com/office/drawing/2014/main" id="{CD2AE179-1167-E104-817E-4FE7C9C1479E}"/>
              </a:ext>
            </a:extLst>
          </p:cNvPr>
          <p:cNvSpPr txBox="1"/>
          <p:nvPr/>
        </p:nvSpPr>
        <p:spPr>
          <a:xfrm flipH="1">
            <a:off x="461962" y="2053026"/>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F202D832-1456-F910-2924-416EE9DFF94E}"/>
              </a:ext>
            </a:extLst>
          </p:cNvPr>
          <p:cNvSpPr txBox="1"/>
          <p:nvPr/>
        </p:nvSpPr>
        <p:spPr>
          <a:xfrm flipH="1">
            <a:off x="461961" y="3966332"/>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29E4C715-FAD3-4E59-ED07-52AA37901E34}"/>
              </a:ext>
            </a:extLst>
          </p:cNvPr>
          <p:cNvSpPr txBox="1"/>
          <p:nvPr/>
        </p:nvSpPr>
        <p:spPr>
          <a:xfrm>
            <a:off x="6096000" y="4999204"/>
            <a:ext cx="5987143" cy="707886"/>
          </a:xfrm>
          <a:prstGeom prst="rect">
            <a:avLst/>
          </a:prstGeom>
          <a:noFill/>
        </p:spPr>
        <p:txBody>
          <a:bodyPr wrap="square">
            <a:spAutoFit/>
          </a:bodyPr>
          <a:lstStyle/>
          <a:p>
            <a:r>
              <a:rPr lang="en-IN" sz="2000"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US" sz="2000" dirty="0">
              <a:solidFill>
                <a:srgbClr val="1F2328"/>
              </a:solidFill>
              <a:highlight>
                <a:srgbClr val="FFFFFF"/>
              </a:highlight>
              <a:latin typeface="-apple-system"/>
            </a:endParaRPr>
          </a:p>
          <a:p>
            <a:pPr algn="l"/>
            <a:r>
              <a:rPr lang="en-US" sz="2000" b="0" i="0" dirty="0">
                <a:solidFill>
                  <a:srgbClr val="1F2328"/>
                </a:solidFill>
                <a:effectLst/>
                <a:highlight>
                  <a:srgbClr val="FFFFFF"/>
                </a:highlight>
                <a:latin typeface="-apple-system"/>
              </a:rPr>
              <a:t>Total Revenue for the year was $817,860</a:t>
            </a:r>
          </a:p>
        </p:txBody>
      </p:sp>
      <p:pic>
        <p:nvPicPr>
          <p:cNvPr id="11" name="Picture 10" descr="Classic Margherita Pizza - Poor Man's Gourmet Kitchen">
            <a:extLst>
              <a:ext uri="{FF2B5EF4-FFF2-40B4-BE49-F238E27FC236}">
                <a16:creationId xmlns:a16="http://schemas.microsoft.com/office/drawing/2014/main" id="{A741AEC6-9EE2-3D6B-4FE0-F478877D6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9" y="0"/>
            <a:ext cx="1469571" cy="10789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5686C2A-AFB6-D161-54C3-C5917E461DCE}"/>
              </a:ext>
            </a:extLst>
          </p:cNvPr>
          <p:cNvPicPr>
            <a:picLocks noChangeAspect="1"/>
          </p:cNvPicPr>
          <p:nvPr/>
        </p:nvPicPr>
        <p:blipFill>
          <a:blip r:embed="rId3"/>
          <a:stretch>
            <a:fillRect/>
          </a:stretch>
        </p:blipFill>
        <p:spPr>
          <a:xfrm>
            <a:off x="757874" y="2849403"/>
            <a:ext cx="4562475" cy="581025"/>
          </a:xfrm>
          <a:prstGeom prst="rect">
            <a:avLst/>
          </a:prstGeom>
        </p:spPr>
      </p:pic>
      <p:sp>
        <p:nvSpPr>
          <p:cNvPr id="17" name="TextBox 16">
            <a:extLst>
              <a:ext uri="{FF2B5EF4-FFF2-40B4-BE49-F238E27FC236}">
                <a16:creationId xmlns:a16="http://schemas.microsoft.com/office/drawing/2014/main" id="{FED4DFE2-2060-6EDC-8AF0-B8BED9581F56}"/>
              </a:ext>
            </a:extLst>
          </p:cNvPr>
          <p:cNvSpPr txBox="1"/>
          <p:nvPr/>
        </p:nvSpPr>
        <p:spPr>
          <a:xfrm flipH="1">
            <a:off x="6096000" y="2217878"/>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FB7F3BD7-684C-E78A-8B76-E0B62C54073E}"/>
              </a:ext>
            </a:extLst>
          </p:cNvPr>
          <p:cNvPicPr>
            <a:picLocks noChangeAspect="1"/>
          </p:cNvPicPr>
          <p:nvPr/>
        </p:nvPicPr>
        <p:blipFill>
          <a:blip r:embed="rId4"/>
          <a:stretch>
            <a:fillRect/>
          </a:stretch>
        </p:blipFill>
        <p:spPr>
          <a:xfrm>
            <a:off x="461962" y="4908580"/>
            <a:ext cx="3419475" cy="1314450"/>
          </a:xfrm>
          <a:prstGeom prst="rect">
            <a:avLst/>
          </a:prstGeom>
        </p:spPr>
      </p:pic>
    </p:spTree>
    <p:extLst>
      <p:ext uri="{BB962C8B-B14F-4D97-AF65-F5344CB8AC3E}">
        <p14:creationId xmlns:p14="http://schemas.microsoft.com/office/powerpoint/2010/main" val="3557456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BFE2BD-7641-AFF4-71FF-B635A88B00EB}"/>
              </a:ext>
            </a:extLst>
          </p:cNvPr>
          <p:cNvSpPr txBox="1"/>
          <p:nvPr/>
        </p:nvSpPr>
        <p:spPr>
          <a:xfrm>
            <a:off x="2999014" y="622638"/>
            <a:ext cx="6193971"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2. Average Order Values </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AF104B57-5B96-9BBA-3976-547267508E9E}"/>
              </a:ext>
            </a:extLst>
          </p:cNvPr>
          <p:cNvSpPr txBox="1"/>
          <p:nvPr/>
        </p:nvSpPr>
        <p:spPr>
          <a:xfrm flipH="1">
            <a:off x="461962" y="2234179"/>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63990" y="4187836"/>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144985" y="4919474"/>
            <a:ext cx="6047015" cy="646331"/>
          </a:xfrm>
          <a:prstGeom prst="rect">
            <a:avLst/>
          </a:prstGeom>
          <a:noFill/>
        </p:spPr>
        <p:txBody>
          <a:bodyPr wrap="square">
            <a:spAutoFit/>
          </a:bodyPr>
          <a:lstStyle/>
          <a:p>
            <a:r>
              <a:rPr lang="en-IN" sz="1800"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dirty="0"/>
          </a:p>
          <a:p>
            <a:pPr algn="l">
              <a:buFont typeface="+mj-lt"/>
              <a:buAutoNum type="arabicPeriod"/>
            </a:pPr>
            <a:r>
              <a:rPr lang="en-US" b="0" i="0" dirty="0">
                <a:solidFill>
                  <a:srgbClr val="1F2328"/>
                </a:solidFill>
                <a:effectLst/>
                <a:highlight>
                  <a:srgbClr val="FFFFFF"/>
                </a:highlight>
                <a:latin typeface="-apple-system"/>
              </a:rPr>
              <a:t>Average Order Value was $38.31</a:t>
            </a:r>
          </a:p>
        </p:txBody>
      </p:sp>
      <p:pic>
        <p:nvPicPr>
          <p:cNvPr id="2" name="Picture 1" descr="Classic Margherita Pizza - Poor Man's Gourmet Kitchen">
            <a:extLst>
              <a:ext uri="{FF2B5EF4-FFF2-40B4-BE49-F238E27FC236}">
                <a16:creationId xmlns:a16="http://schemas.microsoft.com/office/drawing/2014/main" id="{C1B05229-EC86-621D-16FE-DEB5DAB91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351D302-1536-7A08-EFA0-611E9B0B6D5F}"/>
              </a:ext>
            </a:extLst>
          </p:cNvPr>
          <p:cNvPicPr>
            <a:picLocks noChangeAspect="1"/>
          </p:cNvPicPr>
          <p:nvPr/>
        </p:nvPicPr>
        <p:blipFill>
          <a:blip r:embed="rId3"/>
          <a:stretch>
            <a:fillRect/>
          </a:stretch>
        </p:blipFill>
        <p:spPr>
          <a:xfrm>
            <a:off x="363990" y="2885650"/>
            <a:ext cx="5732010" cy="1160808"/>
          </a:xfrm>
          <a:prstGeom prst="rect">
            <a:avLst/>
          </a:prstGeom>
        </p:spPr>
      </p:pic>
      <p:sp>
        <p:nvSpPr>
          <p:cNvPr id="12" name="TextBox 11">
            <a:extLst>
              <a:ext uri="{FF2B5EF4-FFF2-40B4-BE49-F238E27FC236}">
                <a16:creationId xmlns:a16="http://schemas.microsoft.com/office/drawing/2014/main" id="{3A4370E0-7E68-77D9-8C51-E2D5532C2E76}"/>
              </a:ext>
            </a:extLst>
          </p:cNvPr>
          <p:cNvSpPr txBox="1"/>
          <p:nvPr/>
        </p:nvSpPr>
        <p:spPr>
          <a:xfrm flipH="1">
            <a:off x="6096000" y="2217878"/>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4" name="Picture 3">
            <a:extLst>
              <a:ext uri="{FF2B5EF4-FFF2-40B4-BE49-F238E27FC236}">
                <a16:creationId xmlns:a16="http://schemas.microsoft.com/office/drawing/2014/main" id="{EEB4C585-42A7-861E-DDA5-E6EBC0DD344F}"/>
              </a:ext>
            </a:extLst>
          </p:cNvPr>
          <p:cNvPicPr>
            <a:picLocks noChangeAspect="1"/>
          </p:cNvPicPr>
          <p:nvPr/>
        </p:nvPicPr>
        <p:blipFill>
          <a:blip r:embed="rId4"/>
          <a:stretch>
            <a:fillRect/>
          </a:stretch>
        </p:blipFill>
        <p:spPr>
          <a:xfrm>
            <a:off x="461962" y="4913342"/>
            <a:ext cx="4858388" cy="1304925"/>
          </a:xfrm>
          <a:prstGeom prst="rect">
            <a:avLst/>
          </a:prstGeom>
        </p:spPr>
      </p:pic>
    </p:spTree>
    <p:extLst>
      <p:ext uri="{BB962C8B-B14F-4D97-AF65-F5344CB8AC3E}">
        <p14:creationId xmlns:p14="http://schemas.microsoft.com/office/powerpoint/2010/main" val="276992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BFE2BD-7641-AFF4-71FF-B635A88B00EB}"/>
              </a:ext>
            </a:extLst>
          </p:cNvPr>
          <p:cNvSpPr txBox="1"/>
          <p:nvPr/>
        </p:nvSpPr>
        <p:spPr>
          <a:xfrm>
            <a:off x="2999014" y="622638"/>
            <a:ext cx="6874329"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3</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IN" sz="18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Total Pizza Sold</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AF104B57-5B96-9BBA-3976-547267508E9E}"/>
              </a:ext>
            </a:extLst>
          </p:cNvPr>
          <p:cNvSpPr txBox="1"/>
          <p:nvPr/>
        </p:nvSpPr>
        <p:spPr>
          <a:xfrm flipH="1">
            <a:off x="461962" y="2234179"/>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63990" y="4187836"/>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708320" y="5103674"/>
            <a:ext cx="5480958" cy="646331"/>
          </a:xfrm>
          <a:prstGeom prst="rect">
            <a:avLst/>
          </a:prstGeom>
          <a:noFill/>
        </p:spPr>
        <p:txBody>
          <a:bodyPr wrap="square">
            <a:spAutoFit/>
          </a:bodyPr>
          <a:lstStyle/>
          <a:p>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b="0" i="0" dirty="0">
              <a:solidFill>
                <a:srgbClr val="1F2328"/>
              </a:solidFill>
              <a:effectLst/>
              <a:highlight>
                <a:srgbClr val="FFFFFF"/>
              </a:highlight>
              <a:latin typeface="-apple-system"/>
            </a:endParaRPr>
          </a:p>
          <a:p>
            <a:pPr algn="l"/>
            <a:r>
              <a:rPr lang="en-IN" b="0" i="0" dirty="0">
                <a:solidFill>
                  <a:srgbClr val="1F2328"/>
                </a:solidFill>
                <a:effectLst/>
                <a:highlight>
                  <a:srgbClr val="FFFFFF"/>
                </a:highlight>
                <a:latin typeface="-apple-system"/>
              </a:rPr>
              <a:t>Total Pizzas Sold – 50,000</a:t>
            </a:r>
          </a:p>
        </p:txBody>
      </p:sp>
      <p:pic>
        <p:nvPicPr>
          <p:cNvPr id="2" name="Picture 1" descr="Classic Margherita Pizza - Poor Man's Gourmet Kitchen">
            <a:extLst>
              <a:ext uri="{FF2B5EF4-FFF2-40B4-BE49-F238E27FC236}">
                <a16:creationId xmlns:a16="http://schemas.microsoft.com/office/drawing/2014/main" id="{0F3FE8E9-AAC5-9AA3-620F-38C9AD3CD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197681-7CC1-F0EA-8851-477941D520B5}"/>
              </a:ext>
            </a:extLst>
          </p:cNvPr>
          <p:cNvSpPr txBox="1"/>
          <p:nvPr/>
        </p:nvSpPr>
        <p:spPr>
          <a:xfrm flipH="1">
            <a:off x="6096000" y="2217878"/>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a:extLst>
              <a:ext uri="{FF2B5EF4-FFF2-40B4-BE49-F238E27FC236}">
                <a16:creationId xmlns:a16="http://schemas.microsoft.com/office/drawing/2014/main" id="{97F6F2BA-6B33-A322-3DFC-AF5046863269}"/>
              </a:ext>
            </a:extLst>
          </p:cNvPr>
          <p:cNvPicPr>
            <a:picLocks noChangeAspect="1"/>
          </p:cNvPicPr>
          <p:nvPr/>
        </p:nvPicPr>
        <p:blipFill>
          <a:blip r:embed="rId4"/>
          <a:stretch>
            <a:fillRect/>
          </a:stretch>
        </p:blipFill>
        <p:spPr>
          <a:xfrm>
            <a:off x="734785" y="2907313"/>
            <a:ext cx="5361215" cy="1227735"/>
          </a:xfrm>
          <a:prstGeom prst="rect">
            <a:avLst/>
          </a:prstGeom>
        </p:spPr>
      </p:pic>
      <p:pic>
        <p:nvPicPr>
          <p:cNvPr id="4" name="Picture 3">
            <a:extLst>
              <a:ext uri="{FF2B5EF4-FFF2-40B4-BE49-F238E27FC236}">
                <a16:creationId xmlns:a16="http://schemas.microsoft.com/office/drawing/2014/main" id="{AAF295EE-6EE7-88C4-6979-98BFE6BF449E}"/>
              </a:ext>
            </a:extLst>
          </p:cNvPr>
          <p:cNvPicPr>
            <a:picLocks noChangeAspect="1"/>
          </p:cNvPicPr>
          <p:nvPr/>
        </p:nvPicPr>
        <p:blipFill>
          <a:blip r:embed="rId5"/>
          <a:stretch>
            <a:fillRect/>
          </a:stretch>
        </p:blipFill>
        <p:spPr>
          <a:xfrm>
            <a:off x="734785" y="4698546"/>
            <a:ext cx="3419475" cy="1314450"/>
          </a:xfrm>
          <a:prstGeom prst="rect">
            <a:avLst/>
          </a:prstGeom>
        </p:spPr>
      </p:pic>
    </p:spTree>
    <p:extLst>
      <p:ext uri="{BB962C8B-B14F-4D97-AF65-F5344CB8AC3E}">
        <p14:creationId xmlns:p14="http://schemas.microsoft.com/office/powerpoint/2010/main" val="36706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BFE2BD-7641-AFF4-71FF-B635A88B00EB}"/>
              </a:ext>
            </a:extLst>
          </p:cNvPr>
          <p:cNvSpPr txBox="1"/>
          <p:nvPr/>
        </p:nvSpPr>
        <p:spPr>
          <a:xfrm>
            <a:off x="2563586" y="622638"/>
            <a:ext cx="7592786"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latin typeface="ADLaM Display" panose="02010000000000000000" pitchFamily="2" charset="0"/>
                <a:ea typeface="ADLaM Display" panose="02010000000000000000" pitchFamily="2" charset="0"/>
                <a:cs typeface="ADLaM Display" panose="02010000000000000000" pitchFamily="2" charset="0"/>
              </a:rPr>
              <a:t>4</a:t>
            </a: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 </a:t>
            </a:r>
            <a:r>
              <a:rPr lang="en-US"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Total Orders </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AF104B57-5B96-9BBA-3976-547267508E9E}"/>
              </a:ext>
            </a:extLst>
          </p:cNvPr>
          <p:cNvSpPr txBox="1"/>
          <p:nvPr/>
        </p:nvSpPr>
        <p:spPr>
          <a:xfrm flipH="1">
            <a:off x="461962" y="2234179"/>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63990" y="4187836"/>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144985" y="4919474"/>
            <a:ext cx="6047015" cy="646331"/>
          </a:xfrm>
          <a:prstGeom prst="rect">
            <a:avLst/>
          </a:prstGeom>
          <a:noFill/>
        </p:spPr>
        <p:txBody>
          <a:bodyPr wrap="square">
            <a:spAutoFit/>
          </a:bodyPr>
          <a:lstStyle/>
          <a:p>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kern="0" spc="-5" dirty="0">
              <a:ea typeface="Leelawadee UI" panose="020B0502040204020203" pitchFamily="34" charset="-34"/>
              <a:cs typeface="Times New Roman" panose="02020603050405020304" pitchFamily="18" charset="0"/>
            </a:endParaRPr>
          </a:p>
          <a:p>
            <a:r>
              <a:rPr lang="en-IN" b="0" i="0" dirty="0">
                <a:solidFill>
                  <a:srgbClr val="1F2328"/>
                </a:solidFill>
                <a:effectLst/>
                <a:highlight>
                  <a:srgbClr val="FFFFFF"/>
                </a:highlight>
                <a:latin typeface="-apple-system"/>
              </a:rPr>
              <a:t>Total Orders – 21,000</a:t>
            </a:r>
          </a:p>
        </p:txBody>
      </p:sp>
      <p:pic>
        <p:nvPicPr>
          <p:cNvPr id="2" name="Picture 1" descr="Classic Margherita Pizza - Poor Man's Gourmet Kitchen">
            <a:extLst>
              <a:ext uri="{FF2B5EF4-FFF2-40B4-BE49-F238E27FC236}">
                <a16:creationId xmlns:a16="http://schemas.microsoft.com/office/drawing/2014/main" id="{EAD38EDF-8FF9-CA3F-78F5-88E56A766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2C2037-BCD3-EDE2-7516-773A955C5CF5}"/>
              </a:ext>
            </a:extLst>
          </p:cNvPr>
          <p:cNvSpPr txBox="1"/>
          <p:nvPr/>
        </p:nvSpPr>
        <p:spPr>
          <a:xfrm flipH="1">
            <a:off x="6096000" y="2217878"/>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8" name="Picture 7">
            <a:extLst>
              <a:ext uri="{FF2B5EF4-FFF2-40B4-BE49-F238E27FC236}">
                <a16:creationId xmlns:a16="http://schemas.microsoft.com/office/drawing/2014/main" id="{0D013B10-3155-540E-220D-1AD77A2EE92B}"/>
              </a:ext>
            </a:extLst>
          </p:cNvPr>
          <p:cNvPicPr>
            <a:picLocks noChangeAspect="1"/>
          </p:cNvPicPr>
          <p:nvPr/>
        </p:nvPicPr>
        <p:blipFill>
          <a:blip r:embed="rId4"/>
          <a:stretch>
            <a:fillRect/>
          </a:stretch>
        </p:blipFill>
        <p:spPr>
          <a:xfrm>
            <a:off x="734785" y="2856613"/>
            <a:ext cx="5361215" cy="1196079"/>
          </a:xfrm>
          <a:prstGeom prst="rect">
            <a:avLst/>
          </a:prstGeom>
        </p:spPr>
      </p:pic>
      <p:pic>
        <p:nvPicPr>
          <p:cNvPr id="10" name="Picture 9">
            <a:extLst>
              <a:ext uri="{FF2B5EF4-FFF2-40B4-BE49-F238E27FC236}">
                <a16:creationId xmlns:a16="http://schemas.microsoft.com/office/drawing/2014/main" id="{65E72982-3CDB-7962-F971-6EB916F0F314}"/>
              </a:ext>
            </a:extLst>
          </p:cNvPr>
          <p:cNvPicPr>
            <a:picLocks noChangeAspect="1"/>
          </p:cNvPicPr>
          <p:nvPr/>
        </p:nvPicPr>
        <p:blipFill>
          <a:blip r:embed="rId5"/>
          <a:stretch>
            <a:fillRect/>
          </a:stretch>
        </p:blipFill>
        <p:spPr>
          <a:xfrm>
            <a:off x="734785" y="4692312"/>
            <a:ext cx="5312231" cy="1543050"/>
          </a:xfrm>
          <a:prstGeom prst="rect">
            <a:avLst/>
          </a:prstGeom>
        </p:spPr>
      </p:pic>
    </p:spTree>
    <p:extLst>
      <p:ext uri="{BB962C8B-B14F-4D97-AF65-F5344CB8AC3E}">
        <p14:creationId xmlns:p14="http://schemas.microsoft.com/office/powerpoint/2010/main" val="390285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BFE2BD-7641-AFF4-71FF-B635A88B00EB}"/>
              </a:ext>
            </a:extLst>
          </p:cNvPr>
          <p:cNvSpPr txBox="1"/>
          <p:nvPr/>
        </p:nvSpPr>
        <p:spPr>
          <a:xfrm>
            <a:off x="2563586" y="622638"/>
            <a:ext cx="7592786" cy="358240"/>
          </a:xfrm>
          <a:prstGeom prst="rect">
            <a:avLst/>
          </a:prstGeom>
          <a:noFill/>
        </p:spPr>
        <p:txBody>
          <a:bodyPr wrap="square">
            <a:spAutoFit/>
          </a:bodyPr>
          <a:lstStyle/>
          <a:p>
            <a:pPr algn="ctr">
              <a:lnSpc>
                <a:spcPts val="1980"/>
              </a:lnSpc>
              <a:spcBef>
                <a:spcPts val="1200"/>
              </a:spcBef>
              <a:spcAft>
                <a:spcPts val="800"/>
              </a:spcAft>
            </a:pPr>
            <a:r>
              <a:rPr lang="en-IN"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5. </a:t>
            </a:r>
            <a:r>
              <a:rPr lang="en-US" sz="2400" kern="0" spc="-10" dirty="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Average Pizza Per Order </a:t>
            </a:r>
            <a:endParaRPr lang="en-IN" sz="2400" kern="100" dirty="0">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AF104B57-5B96-9BBA-3976-547267508E9E}"/>
              </a:ext>
            </a:extLst>
          </p:cNvPr>
          <p:cNvSpPr txBox="1"/>
          <p:nvPr/>
        </p:nvSpPr>
        <p:spPr>
          <a:xfrm flipH="1">
            <a:off x="461962" y="2234179"/>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Query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8383923F-4658-DCBE-6418-0ACECF75BD52}"/>
              </a:ext>
            </a:extLst>
          </p:cNvPr>
          <p:cNvSpPr txBox="1"/>
          <p:nvPr/>
        </p:nvSpPr>
        <p:spPr>
          <a:xfrm flipH="1">
            <a:off x="363990" y="4187836"/>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Output</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7A792DC4-9739-FDDC-0892-64B8E4F4F124}"/>
              </a:ext>
            </a:extLst>
          </p:cNvPr>
          <p:cNvSpPr txBox="1"/>
          <p:nvPr/>
        </p:nvSpPr>
        <p:spPr>
          <a:xfrm>
            <a:off x="6144985" y="4919474"/>
            <a:ext cx="6047015" cy="646331"/>
          </a:xfrm>
          <a:prstGeom prst="rect">
            <a:avLst/>
          </a:prstGeom>
          <a:noFill/>
        </p:spPr>
        <p:txBody>
          <a:bodyPr wrap="square">
            <a:spAutoFit/>
          </a:bodyPr>
          <a:lstStyle/>
          <a:p>
            <a:r>
              <a:rPr lang="en-IN" b="1" kern="0" spc="-5" dirty="0">
                <a:solidFill>
                  <a:srgbClr val="000000"/>
                </a:solidFill>
                <a:effectLst/>
                <a:latin typeface="Leelawadee UI" panose="020B0502040204020203" pitchFamily="34" charset="-34"/>
                <a:ea typeface="Leelawadee UI" panose="020B0502040204020203" pitchFamily="34" charset="-34"/>
                <a:cs typeface="Times New Roman" panose="02020603050405020304" pitchFamily="18" charset="0"/>
              </a:rPr>
              <a:t>Insight:</a:t>
            </a:r>
            <a:endParaRPr lang="en-IN" kern="0" spc="-5" dirty="0">
              <a:ea typeface="Leelawadee UI" panose="020B0502040204020203" pitchFamily="34" charset="-34"/>
              <a:cs typeface="Times New Roman" panose="02020603050405020304" pitchFamily="18" charset="0"/>
            </a:endParaRPr>
          </a:p>
          <a:p>
            <a:r>
              <a:rPr lang="en-US" b="0" i="0" dirty="0">
                <a:solidFill>
                  <a:srgbClr val="1F2328"/>
                </a:solidFill>
                <a:effectLst/>
                <a:highlight>
                  <a:srgbClr val="FFFFFF"/>
                </a:highlight>
                <a:latin typeface="-apple-system"/>
              </a:rPr>
              <a:t>Average Pizzas per Order – 2</a:t>
            </a:r>
          </a:p>
        </p:txBody>
      </p:sp>
      <p:pic>
        <p:nvPicPr>
          <p:cNvPr id="3" name="Picture 2" descr="Classic Margherita Pizza - Poor Man's Gourmet Kitchen">
            <a:extLst>
              <a:ext uri="{FF2B5EF4-FFF2-40B4-BE49-F238E27FC236}">
                <a16:creationId xmlns:a16="http://schemas.microsoft.com/office/drawing/2014/main" id="{3FBB1527-CEA5-7424-AE3B-2121271ED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00"/>
            <a:ext cx="1469571" cy="10789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CEC571C-0F1D-6836-9159-739CE657EF8F}"/>
              </a:ext>
            </a:extLst>
          </p:cNvPr>
          <p:cNvSpPr txBox="1"/>
          <p:nvPr/>
        </p:nvSpPr>
        <p:spPr>
          <a:xfrm flipH="1">
            <a:off x="6096000" y="2217878"/>
            <a:ext cx="1861457" cy="369332"/>
          </a:xfrm>
          <a:prstGeom prst="rect">
            <a:avLst/>
          </a:prstGeom>
          <a:noFill/>
        </p:spPr>
        <p:txBody>
          <a:bodyPr wrap="squar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Visual </a:t>
            </a:r>
            <a:endParaRPr lang="en-IN"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0" name="Picture 9">
            <a:extLst>
              <a:ext uri="{FF2B5EF4-FFF2-40B4-BE49-F238E27FC236}">
                <a16:creationId xmlns:a16="http://schemas.microsoft.com/office/drawing/2014/main" id="{955A9CF3-C169-2C5D-85D9-F750697703E7}"/>
              </a:ext>
            </a:extLst>
          </p:cNvPr>
          <p:cNvPicPr>
            <a:picLocks noChangeAspect="1"/>
          </p:cNvPicPr>
          <p:nvPr/>
        </p:nvPicPr>
        <p:blipFill>
          <a:blip r:embed="rId4"/>
          <a:stretch>
            <a:fillRect/>
          </a:stretch>
        </p:blipFill>
        <p:spPr>
          <a:xfrm>
            <a:off x="734785" y="2685576"/>
            <a:ext cx="5410200" cy="1585215"/>
          </a:xfrm>
          <a:prstGeom prst="rect">
            <a:avLst/>
          </a:prstGeom>
        </p:spPr>
      </p:pic>
      <p:pic>
        <p:nvPicPr>
          <p:cNvPr id="13" name="Picture 12">
            <a:extLst>
              <a:ext uri="{FF2B5EF4-FFF2-40B4-BE49-F238E27FC236}">
                <a16:creationId xmlns:a16="http://schemas.microsoft.com/office/drawing/2014/main" id="{F3FD5533-49C1-7F6D-3101-DAFF0EB55662}"/>
              </a:ext>
            </a:extLst>
          </p:cNvPr>
          <p:cNvPicPr>
            <a:picLocks noChangeAspect="1"/>
          </p:cNvPicPr>
          <p:nvPr/>
        </p:nvPicPr>
        <p:blipFill>
          <a:blip r:embed="rId5"/>
          <a:stretch>
            <a:fillRect/>
          </a:stretch>
        </p:blipFill>
        <p:spPr>
          <a:xfrm>
            <a:off x="691921" y="4886817"/>
            <a:ext cx="4598535" cy="1447800"/>
          </a:xfrm>
          <a:prstGeom prst="rect">
            <a:avLst/>
          </a:prstGeom>
        </p:spPr>
      </p:pic>
    </p:spTree>
    <p:extLst>
      <p:ext uri="{BB962C8B-B14F-4D97-AF65-F5344CB8AC3E}">
        <p14:creationId xmlns:p14="http://schemas.microsoft.com/office/powerpoint/2010/main" val="3569557202"/>
      </p:ext>
    </p:extLst>
  </p:cSld>
  <p:clrMapOvr>
    <a:masterClrMapping/>
  </p:clrMapOvr>
</p:sld>
</file>

<file path=ppt/theme/theme1.xml><?xml version="1.0" encoding="utf-8"?>
<a:theme xmlns:a="http://schemas.openxmlformats.org/drawingml/2006/main" name="CitationVTI">
  <a:themeElements>
    <a:clrScheme name="AnalogousFromLightSeedLeftStep">
      <a:dk1>
        <a:srgbClr val="000000"/>
      </a:dk1>
      <a:lt1>
        <a:srgbClr val="FFFFFF"/>
      </a:lt1>
      <a:dk2>
        <a:srgbClr val="3E3423"/>
      </a:dk2>
      <a:lt2>
        <a:srgbClr val="E2E5E8"/>
      </a:lt2>
      <a:accent1>
        <a:srgbClr val="B89D7B"/>
      </a:accent1>
      <a:accent2>
        <a:srgbClr val="BA877F"/>
      </a:accent2>
      <a:accent3>
        <a:srgbClr val="C492A0"/>
      </a:accent3>
      <a:accent4>
        <a:srgbClr val="BA7FA8"/>
      </a:accent4>
      <a:accent5>
        <a:srgbClr val="BF93C5"/>
      </a:accent5>
      <a:accent6>
        <a:srgbClr val="9B7FBA"/>
      </a:accent6>
      <a:hlink>
        <a:srgbClr val="6383AB"/>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TM04033937[[fn=Vapor Trail]]</Template>
  <TotalTime>841</TotalTime>
  <Words>1278</Words>
  <Application>Microsoft Office PowerPoint</Application>
  <PresentationFormat>Widescreen</PresentationFormat>
  <Paragraphs>158</Paragraphs>
  <Slides>21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ADLaM Display</vt:lpstr>
      <vt:lpstr>-apple-system</vt:lpstr>
      <vt:lpstr>Aptos</vt:lpstr>
      <vt:lpstr>Arial</vt:lpstr>
      <vt:lpstr>Calibri</vt:lpstr>
      <vt:lpstr>Grandview</vt:lpstr>
      <vt:lpstr>Grandview Display</vt:lpstr>
      <vt:lpstr>Leelawadee</vt:lpstr>
      <vt:lpstr>Leelawadee UI</vt:lpstr>
      <vt:lpstr>CitationVTI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Deepak Kumar</dc:creator>
  <cp:lastModifiedBy>Deepak Kumar</cp:lastModifiedBy>
  <cp:revision>115</cp:revision>
  <dcterms:created xsi:type="dcterms:W3CDTF">2024-07-31T17:26:37Z</dcterms:created>
  <dcterms:modified xsi:type="dcterms:W3CDTF">2024-08-04T21:57:54Z</dcterms:modified>
</cp:coreProperties>
</file>